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135"/>
  </p:notesMasterIdLst>
  <p:handoutMasterIdLst>
    <p:handoutMasterId r:id="rId136"/>
  </p:handoutMasterIdLst>
  <p:sldIdLst>
    <p:sldId id="302" r:id="rId2"/>
    <p:sldId id="393" r:id="rId3"/>
    <p:sldId id="788" r:id="rId4"/>
    <p:sldId id="303" r:id="rId5"/>
    <p:sldId id="511" r:id="rId6"/>
    <p:sldId id="533" r:id="rId7"/>
    <p:sldId id="535" r:id="rId8"/>
    <p:sldId id="536" r:id="rId9"/>
    <p:sldId id="537" r:id="rId10"/>
    <p:sldId id="534" r:id="rId11"/>
    <p:sldId id="605" r:id="rId12"/>
    <p:sldId id="606" r:id="rId13"/>
    <p:sldId id="607" r:id="rId14"/>
    <p:sldId id="608" r:id="rId15"/>
    <p:sldId id="609" r:id="rId16"/>
    <p:sldId id="610" r:id="rId17"/>
    <p:sldId id="611" r:id="rId18"/>
    <p:sldId id="612" r:id="rId19"/>
    <p:sldId id="613" r:id="rId20"/>
    <p:sldId id="614" r:id="rId21"/>
    <p:sldId id="372" r:id="rId22"/>
    <p:sldId id="538" r:id="rId23"/>
    <p:sldId id="539" r:id="rId24"/>
    <p:sldId id="540" r:id="rId25"/>
    <p:sldId id="789" r:id="rId26"/>
    <p:sldId id="790" r:id="rId27"/>
    <p:sldId id="791" r:id="rId28"/>
    <p:sldId id="604" r:id="rId29"/>
    <p:sldId id="1417" r:id="rId30"/>
    <p:sldId id="1423" r:id="rId31"/>
    <p:sldId id="1418" r:id="rId32"/>
    <p:sldId id="1420" r:id="rId33"/>
    <p:sldId id="1421" r:id="rId34"/>
    <p:sldId id="1422" r:id="rId35"/>
    <p:sldId id="1426" r:id="rId36"/>
    <p:sldId id="717" r:id="rId37"/>
    <p:sldId id="718" r:id="rId38"/>
    <p:sldId id="1424" r:id="rId39"/>
    <p:sldId id="1425" r:id="rId40"/>
    <p:sldId id="543" r:id="rId41"/>
    <p:sldId id="544" r:id="rId42"/>
    <p:sldId id="545" r:id="rId43"/>
    <p:sldId id="726" r:id="rId44"/>
    <p:sldId id="546" r:id="rId45"/>
    <p:sldId id="547" r:id="rId46"/>
    <p:sldId id="548" r:id="rId47"/>
    <p:sldId id="549" r:id="rId48"/>
    <p:sldId id="1416" r:id="rId49"/>
    <p:sldId id="615" r:id="rId50"/>
    <p:sldId id="525" r:id="rId51"/>
    <p:sldId id="311" r:id="rId52"/>
    <p:sldId id="550" r:id="rId53"/>
    <p:sldId id="1391" r:id="rId54"/>
    <p:sldId id="1411" r:id="rId55"/>
    <p:sldId id="551" r:id="rId56"/>
    <p:sldId id="552" r:id="rId57"/>
    <p:sldId id="553" r:id="rId58"/>
    <p:sldId id="554" r:id="rId59"/>
    <p:sldId id="555" r:id="rId60"/>
    <p:sldId id="556" r:id="rId61"/>
    <p:sldId id="616" r:id="rId62"/>
    <p:sldId id="528" r:id="rId63"/>
    <p:sldId id="527" r:id="rId64"/>
    <p:sldId id="560" r:id="rId65"/>
    <p:sldId id="796" r:id="rId66"/>
    <p:sldId id="797" r:id="rId67"/>
    <p:sldId id="794" r:id="rId68"/>
    <p:sldId id="795" r:id="rId69"/>
    <p:sldId id="557" r:id="rId70"/>
    <p:sldId id="1413" r:id="rId71"/>
    <p:sldId id="558" r:id="rId72"/>
    <p:sldId id="561" r:id="rId73"/>
    <p:sldId id="562" r:id="rId74"/>
    <p:sldId id="563" r:id="rId75"/>
    <p:sldId id="617" r:id="rId76"/>
    <p:sldId id="529" r:id="rId77"/>
    <p:sldId id="566" r:id="rId78"/>
    <p:sldId id="559" r:id="rId79"/>
    <p:sldId id="586" r:id="rId80"/>
    <p:sldId id="585" r:id="rId81"/>
    <p:sldId id="1398" r:id="rId82"/>
    <p:sldId id="1399" r:id="rId83"/>
    <p:sldId id="1400" r:id="rId84"/>
    <p:sldId id="1401" r:id="rId85"/>
    <p:sldId id="1402" r:id="rId86"/>
    <p:sldId id="1404" r:id="rId87"/>
    <p:sldId id="803" r:id="rId88"/>
    <p:sldId id="804" r:id="rId89"/>
    <p:sldId id="805" r:id="rId90"/>
    <p:sldId id="588" r:id="rId91"/>
    <p:sldId id="798" r:id="rId92"/>
    <p:sldId id="799" r:id="rId93"/>
    <p:sldId id="800" r:id="rId94"/>
    <p:sldId id="801" r:id="rId95"/>
    <p:sldId id="583" r:id="rId96"/>
    <p:sldId id="589" r:id="rId97"/>
    <p:sldId id="802" r:id="rId98"/>
    <p:sldId id="587" r:id="rId99"/>
    <p:sldId id="590" r:id="rId100"/>
    <p:sldId id="591" r:id="rId101"/>
    <p:sldId id="783" r:id="rId102"/>
    <p:sldId id="584" r:id="rId103"/>
    <p:sldId id="594" r:id="rId104"/>
    <p:sldId id="595" r:id="rId105"/>
    <p:sldId id="596" r:id="rId106"/>
    <p:sldId id="597" r:id="rId107"/>
    <p:sldId id="598" r:id="rId108"/>
    <p:sldId id="1415" r:id="rId109"/>
    <p:sldId id="1407" r:id="rId110"/>
    <p:sldId id="593" r:id="rId111"/>
    <p:sldId id="567" r:id="rId112"/>
    <p:sldId id="1408" r:id="rId113"/>
    <p:sldId id="1409" r:id="rId114"/>
    <p:sldId id="1410" r:id="rId115"/>
    <p:sldId id="592" r:id="rId116"/>
    <p:sldId id="600" r:id="rId117"/>
    <p:sldId id="618" r:id="rId118"/>
    <p:sldId id="599" r:id="rId119"/>
    <p:sldId id="569" r:id="rId120"/>
    <p:sldId id="570" r:id="rId121"/>
    <p:sldId id="564" r:id="rId122"/>
    <p:sldId id="601" r:id="rId123"/>
    <p:sldId id="602" r:id="rId124"/>
    <p:sldId id="568" r:id="rId125"/>
    <p:sldId id="572" r:id="rId126"/>
    <p:sldId id="573" r:id="rId127"/>
    <p:sldId id="574" r:id="rId128"/>
    <p:sldId id="576" r:id="rId129"/>
    <p:sldId id="603" r:id="rId130"/>
    <p:sldId id="619" r:id="rId131"/>
    <p:sldId id="1405" r:id="rId132"/>
    <p:sldId id="1406" r:id="rId133"/>
    <p:sldId id="298" r:id="rId134"/>
  </p:sldIdLst>
  <p:sldSz cx="12192000" cy="6858000"/>
  <p:notesSz cx="10234613" cy="710406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默认节" id="{FF1F61B5-EAEC-41B9-88C6-084D48D789CB}">
          <p14:sldIdLst>
            <p14:sldId id="302"/>
          </p14:sldIdLst>
        </p14:section>
        <p14:section name="6.1" id="{808DC480-5979-4BD9-8DDA-F3510CB0CAD8}">
          <p14:sldIdLst>
            <p14:sldId id="393"/>
            <p14:sldId id="788"/>
            <p14:sldId id="303"/>
            <p14:sldId id="511"/>
            <p14:sldId id="533"/>
            <p14:sldId id="535"/>
            <p14:sldId id="536"/>
            <p14:sldId id="537"/>
            <p14:sldId id="534"/>
            <p14:sldId id="605"/>
            <p14:sldId id="606"/>
            <p14:sldId id="607"/>
            <p14:sldId id="608"/>
            <p14:sldId id="609"/>
            <p14:sldId id="610"/>
            <p14:sldId id="611"/>
            <p14:sldId id="612"/>
            <p14:sldId id="613"/>
          </p14:sldIdLst>
        </p14:section>
        <p14:section name="6.2" id="{16F4F353-FE70-48F8-9672-71D30477368E}">
          <p14:sldIdLst>
            <p14:sldId id="614"/>
            <p14:sldId id="372"/>
            <p14:sldId id="538"/>
            <p14:sldId id="539"/>
            <p14:sldId id="540"/>
            <p14:sldId id="789"/>
            <p14:sldId id="790"/>
            <p14:sldId id="791"/>
            <p14:sldId id="604"/>
            <p14:sldId id="1417"/>
            <p14:sldId id="1423"/>
            <p14:sldId id="1418"/>
            <p14:sldId id="1420"/>
            <p14:sldId id="1421"/>
            <p14:sldId id="1422"/>
            <p14:sldId id="1426"/>
            <p14:sldId id="717"/>
            <p14:sldId id="718"/>
            <p14:sldId id="1424"/>
            <p14:sldId id="1425"/>
            <p14:sldId id="543"/>
            <p14:sldId id="544"/>
            <p14:sldId id="545"/>
            <p14:sldId id="726"/>
            <p14:sldId id="546"/>
            <p14:sldId id="547"/>
            <p14:sldId id="548"/>
            <p14:sldId id="549"/>
            <p14:sldId id="1416"/>
          </p14:sldIdLst>
        </p14:section>
        <p14:section name="6.3" id="{E7C6CDF2-6DC3-424E-8B9F-45C5C3BD4824}">
          <p14:sldIdLst>
            <p14:sldId id="615"/>
            <p14:sldId id="525"/>
            <p14:sldId id="311"/>
            <p14:sldId id="550"/>
            <p14:sldId id="1391"/>
            <p14:sldId id="1411"/>
            <p14:sldId id="551"/>
            <p14:sldId id="552"/>
            <p14:sldId id="553"/>
            <p14:sldId id="554"/>
            <p14:sldId id="555"/>
            <p14:sldId id="556"/>
          </p14:sldIdLst>
        </p14:section>
        <p14:section name="6.4" id="{C84B89BC-1AE5-4D52-9DB7-96B7E05ABD02}">
          <p14:sldIdLst>
            <p14:sldId id="616"/>
            <p14:sldId id="528"/>
            <p14:sldId id="527"/>
            <p14:sldId id="560"/>
            <p14:sldId id="796"/>
            <p14:sldId id="797"/>
            <p14:sldId id="794"/>
            <p14:sldId id="795"/>
            <p14:sldId id="557"/>
            <p14:sldId id="1413"/>
            <p14:sldId id="558"/>
            <p14:sldId id="561"/>
            <p14:sldId id="562"/>
            <p14:sldId id="563"/>
          </p14:sldIdLst>
        </p14:section>
        <p14:section name="6.5" id="{A556D882-2BD2-4FE0-8921-3D4FA4768CEE}">
          <p14:sldIdLst>
            <p14:sldId id="617"/>
            <p14:sldId id="529"/>
            <p14:sldId id="566"/>
            <p14:sldId id="559"/>
            <p14:sldId id="586"/>
            <p14:sldId id="585"/>
            <p14:sldId id="1398"/>
            <p14:sldId id="1399"/>
            <p14:sldId id="1400"/>
            <p14:sldId id="1401"/>
            <p14:sldId id="1402"/>
            <p14:sldId id="1404"/>
            <p14:sldId id="803"/>
            <p14:sldId id="804"/>
            <p14:sldId id="805"/>
            <p14:sldId id="588"/>
            <p14:sldId id="798"/>
            <p14:sldId id="799"/>
            <p14:sldId id="800"/>
            <p14:sldId id="801"/>
            <p14:sldId id="583"/>
            <p14:sldId id="589"/>
            <p14:sldId id="802"/>
            <p14:sldId id="587"/>
            <p14:sldId id="590"/>
            <p14:sldId id="591"/>
            <p14:sldId id="783"/>
            <p14:sldId id="584"/>
            <p14:sldId id="594"/>
            <p14:sldId id="595"/>
            <p14:sldId id="596"/>
            <p14:sldId id="597"/>
            <p14:sldId id="598"/>
            <p14:sldId id="1415"/>
            <p14:sldId id="1407"/>
            <p14:sldId id="593"/>
            <p14:sldId id="567"/>
            <p14:sldId id="1408"/>
            <p14:sldId id="1409"/>
            <p14:sldId id="1410"/>
            <p14:sldId id="592"/>
            <p14:sldId id="600"/>
          </p14:sldIdLst>
        </p14:section>
        <p14:section name="6.6" id="{DEBD6F4E-BA6C-4FF7-9507-18F4BB13B614}">
          <p14:sldIdLst>
            <p14:sldId id="618"/>
            <p14:sldId id="599"/>
            <p14:sldId id="569"/>
            <p14:sldId id="570"/>
            <p14:sldId id="564"/>
            <p14:sldId id="601"/>
            <p14:sldId id="602"/>
            <p14:sldId id="568"/>
            <p14:sldId id="572"/>
            <p14:sldId id="573"/>
            <p14:sldId id="574"/>
            <p14:sldId id="576"/>
            <p14:sldId id="603"/>
          </p14:sldIdLst>
        </p14:section>
        <p14:section name="6.7" id="{DB170456-1EA5-4BC4-97C6-6838B24CBE44}">
          <p14:sldIdLst>
            <p14:sldId id="619"/>
            <p14:sldId id="1405"/>
            <p14:sldId id="1406"/>
            <p14:sldId id="2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00"/>
    <a:srgbClr val="FF00FF"/>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11" autoAdjust="0"/>
    <p:restoredTop sz="76443" autoAdjust="0"/>
  </p:normalViewPr>
  <p:slideViewPr>
    <p:cSldViewPr snapToGrid="0" snapToObjects="1">
      <p:cViewPr varScale="1">
        <p:scale>
          <a:sx n="75" d="100"/>
          <a:sy n="75" d="100"/>
        </p:scale>
        <p:origin x="1712" y="44"/>
      </p:cViewPr>
      <p:guideLst>
        <p:guide orient="horz" pos="2160"/>
        <p:guide pos="3840"/>
      </p:guideLst>
    </p:cSldViewPr>
  </p:slideViewPr>
  <p:outlineViewPr>
    <p:cViewPr>
      <p:scale>
        <a:sx n="33" d="100"/>
        <a:sy n="33" d="100"/>
      </p:scale>
      <p:origin x="0" y="-71646"/>
    </p:cViewPr>
  </p:outlineViewPr>
  <p:notesTextViewPr>
    <p:cViewPr>
      <p:scale>
        <a:sx n="3" d="2"/>
        <a:sy n="3" d="2"/>
      </p:scale>
      <p:origin x="0" y="0"/>
    </p:cViewPr>
  </p:notesTextViewPr>
  <p:sorterViewPr>
    <p:cViewPr>
      <p:scale>
        <a:sx n="130" d="100"/>
        <a:sy n="130" d="100"/>
      </p:scale>
      <p:origin x="0" y="-4661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434999" cy="355203"/>
          </a:xfrm>
          <a:prstGeom prst="rect">
            <a:avLst/>
          </a:prstGeom>
        </p:spPr>
        <p:txBody>
          <a:bodyPr vert="horz" lIns="99072" tIns="49536" rIns="99072" bIns="49536" rtlCol="0"/>
          <a:lstStyle>
            <a:lvl1pPr algn="l">
              <a:defRPr sz="1300"/>
            </a:lvl1pPr>
          </a:lstStyle>
          <a:p>
            <a:endParaRPr lang="en-US" dirty="0"/>
          </a:p>
        </p:txBody>
      </p:sp>
      <p:sp>
        <p:nvSpPr>
          <p:cNvPr id="3" name="Date Placeholder 2"/>
          <p:cNvSpPr>
            <a:spLocks noGrp="1"/>
          </p:cNvSpPr>
          <p:nvPr>
            <p:ph type="dt" sz="quarter" idx="1"/>
          </p:nvPr>
        </p:nvSpPr>
        <p:spPr>
          <a:xfrm>
            <a:off x="5797247" y="0"/>
            <a:ext cx="4434999" cy="355203"/>
          </a:xfrm>
          <a:prstGeom prst="rect">
            <a:avLst/>
          </a:prstGeom>
        </p:spPr>
        <p:txBody>
          <a:bodyPr vert="horz" lIns="99072" tIns="49536" rIns="99072" bIns="49536" rtlCol="0"/>
          <a:lstStyle>
            <a:lvl1pPr algn="r">
              <a:defRPr sz="1300"/>
            </a:lvl1pPr>
          </a:lstStyle>
          <a:p>
            <a:fld id="{2885CB01-6679-D646-ACB3-8B04B786C15F}" type="datetimeFigureOut">
              <a:rPr lang="en-US" smtClean="0"/>
              <a:t>12/23/2025</a:t>
            </a:fld>
            <a:endParaRPr lang="en-US" dirty="0"/>
          </a:p>
        </p:txBody>
      </p:sp>
      <p:sp>
        <p:nvSpPr>
          <p:cNvPr id="4" name="Footer Placeholder 3"/>
          <p:cNvSpPr>
            <a:spLocks noGrp="1"/>
          </p:cNvSpPr>
          <p:nvPr>
            <p:ph type="ftr" sz="quarter" idx="2"/>
          </p:nvPr>
        </p:nvSpPr>
        <p:spPr>
          <a:xfrm>
            <a:off x="2" y="6747628"/>
            <a:ext cx="4434999" cy="355203"/>
          </a:xfrm>
          <a:prstGeom prst="rect">
            <a:avLst/>
          </a:prstGeom>
        </p:spPr>
        <p:txBody>
          <a:bodyPr vert="horz" lIns="99072" tIns="49536" rIns="99072" bIns="49536" rtlCol="0" anchor="b"/>
          <a:lstStyle>
            <a:lvl1pPr algn="l">
              <a:defRPr sz="1300"/>
            </a:lvl1pPr>
          </a:lstStyle>
          <a:p>
            <a:endParaRPr lang="en-US" dirty="0"/>
          </a:p>
        </p:txBody>
      </p:sp>
      <p:sp>
        <p:nvSpPr>
          <p:cNvPr id="5" name="Slide Number Placeholder 4"/>
          <p:cNvSpPr>
            <a:spLocks noGrp="1"/>
          </p:cNvSpPr>
          <p:nvPr>
            <p:ph type="sldNum" sz="quarter" idx="3"/>
          </p:nvPr>
        </p:nvSpPr>
        <p:spPr>
          <a:xfrm>
            <a:off x="5797247" y="6747628"/>
            <a:ext cx="4434999" cy="355203"/>
          </a:xfrm>
          <a:prstGeom prst="rect">
            <a:avLst/>
          </a:prstGeom>
        </p:spPr>
        <p:txBody>
          <a:bodyPr vert="horz" lIns="99072" tIns="49536" rIns="99072" bIns="49536" rtlCol="0" anchor="b"/>
          <a:lstStyle>
            <a:lvl1pPr algn="r">
              <a:defRPr sz="13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4434998" cy="355203"/>
          </a:xfrm>
          <a:prstGeom prst="rect">
            <a:avLst/>
          </a:prstGeom>
          <a:noFill/>
          <a:ln>
            <a:noFill/>
          </a:ln>
        </p:spPr>
        <p:txBody>
          <a:bodyPr lIns="99056" tIns="99056" rIns="99056" bIns="99056" anchor="t" anchorCtr="0"/>
          <a:lstStyle>
            <a:lvl1pPr marL="0" marR="0" lvl="0" indent="0" algn="l"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5797245" y="0"/>
            <a:ext cx="4434998" cy="355203"/>
          </a:xfrm>
          <a:prstGeom prst="rect">
            <a:avLst/>
          </a:prstGeom>
          <a:noFill/>
          <a:ln>
            <a:noFill/>
          </a:ln>
        </p:spPr>
        <p:txBody>
          <a:bodyPr lIns="99056" tIns="99056" rIns="99056" bIns="99056" anchor="t" anchorCtr="0"/>
          <a:lstStyle>
            <a:lvl1pPr marL="0" marR="0" lvl="0" indent="0" algn="r"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2751138" y="533400"/>
            <a:ext cx="4732337" cy="26622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1023464" y="3374430"/>
            <a:ext cx="8187689" cy="3196829"/>
          </a:xfrm>
          <a:prstGeom prst="rect">
            <a:avLst/>
          </a:prstGeom>
          <a:noFill/>
          <a:ln>
            <a:noFill/>
          </a:ln>
        </p:spPr>
        <p:txBody>
          <a:bodyPr lIns="99056" tIns="99056" rIns="99056" bIns="99056"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6747628"/>
            <a:ext cx="4434998" cy="355203"/>
          </a:xfrm>
          <a:prstGeom prst="rect">
            <a:avLst/>
          </a:prstGeom>
          <a:noFill/>
          <a:ln>
            <a:noFill/>
          </a:ln>
        </p:spPr>
        <p:txBody>
          <a:bodyPr lIns="99056" tIns="99056" rIns="99056" bIns="99056" anchor="b" anchorCtr="0"/>
          <a:lstStyle>
            <a:lvl1pPr marL="0" marR="0" lvl="0" indent="0" algn="l"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5797245" y="6747628"/>
            <a:ext cx="4434998" cy="355203"/>
          </a:xfrm>
          <a:prstGeom prst="rect">
            <a:avLst/>
          </a:prstGeom>
          <a:noFill/>
          <a:ln>
            <a:noFill/>
          </a:ln>
        </p:spPr>
        <p:txBody>
          <a:bodyPr lIns="99056" tIns="49515" rIns="99056" bIns="49515" anchor="b" anchorCtr="0">
            <a:noAutofit/>
          </a:bodyPr>
          <a:lstStyle/>
          <a:p>
            <a:pPr algn="r">
              <a:buSzPct val="25000"/>
            </a:pPr>
            <a:fld id="{00000000-1234-1234-1234-123412341234}" type="slidenum">
              <a:rPr lang="en-US" sz="1300" smtClean="0">
                <a:solidFill>
                  <a:schemeClr val="dk1"/>
                </a:solidFill>
              </a:rPr>
              <a:pPr algn="r">
                <a:buSzPct val="25000"/>
              </a:pPr>
              <a:t>‹#›</a:t>
            </a:fld>
            <a:endParaRPr lang="en-US" sz="13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3400"/>
            <a:ext cx="4732337" cy="2662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300">
                <a:solidFill>
                  <a:schemeClr val="dk1"/>
                </a:solidFill>
              </a:rPr>
              <a:pPr algn="r">
                <a:buSzPct val="25000"/>
              </a:pPr>
              <a:t>1</a:t>
            </a:fld>
            <a:endParaRPr lang="en-US" sz="13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29</a:t>
            </a:fld>
            <a:endParaRPr lang="en-US" sz="1300" dirty="0">
              <a:solidFill>
                <a:schemeClr val="dk1"/>
              </a:solidFill>
            </a:endParaRPr>
          </a:p>
        </p:txBody>
      </p:sp>
    </p:spTree>
    <p:extLst>
      <p:ext uri="{BB962C8B-B14F-4D97-AF65-F5344CB8AC3E}">
        <p14:creationId xmlns:p14="http://schemas.microsoft.com/office/powerpoint/2010/main" val="3783125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30</a:t>
            </a:fld>
            <a:endParaRPr lang="en-US" sz="1300" dirty="0">
              <a:solidFill>
                <a:schemeClr val="dk1"/>
              </a:solidFill>
            </a:endParaRPr>
          </a:p>
        </p:txBody>
      </p:sp>
    </p:spTree>
    <p:extLst>
      <p:ext uri="{BB962C8B-B14F-4D97-AF65-F5344CB8AC3E}">
        <p14:creationId xmlns:p14="http://schemas.microsoft.com/office/powerpoint/2010/main" val="2395160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Once both transport entities have agreed on the initial sequence number, any sliding window protocol can be used for data flow control. This window protocol will correctly find and discard duplicates of packets after they have already been accepted. In reality, the initial sequence number curve (shown by the heavy line) is not linear, but a staircase, since the clock advances in discrete steps. For simplicity, we will ignore this detail.</a:t>
            </a:r>
            <a:endParaRPr lang="zh-CN" altLang="en-US" sz="1200" dirty="0"/>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32</a:t>
            </a:fld>
            <a:endParaRPr lang="en-US" sz="1300" dirty="0">
              <a:solidFill>
                <a:schemeClr val="dk1"/>
              </a:solidFill>
            </a:endParaRPr>
          </a:p>
        </p:txBody>
      </p:sp>
    </p:spTree>
    <p:extLst>
      <p:ext uri="{BB962C8B-B14F-4D97-AF65-F5344CB8AC3E}">
        <p14:creationId xmlns:p14="http://schemas.microsoft.com/office/powerpoint/2010/main" val="1104190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algn="ctr" eaLnBrk="1" hangingPunct="1"/>
            <a:r>
              <a:rPr lang="en-US" altLang="zh-CN" sz="1200" dirty="0">
                <a:solidFill>
                  <a:srgbClr val="FF2BD8"/>
                </a:solidFill>
                <a:ea typeface="宋体" panose="02010600030101010101" pitchFamily="2" charset="-122"/>
              </a:rPr>
              <a:t>seq. number do not  wrap within T seconds</a:t>
            </a:r>
          </a:p>
          <a:p>
            <a:pPr algn="ctr"/>
            <a:r>
              <a:rPr lang="en-US" altLang="zh-CN" sz="1200" dirty="0">
                <a:solidFill>
                  <a:srgbClr val="FF2BD8"/>
                </a:solidFill>
                <a:ea typeface="宋体" panose="02010600030101010101" pitchFamily="2" charset="-122"/>
              </a:rPr>
              <a:t>seq. number do not climb too slowly for too long</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33</a:t>
            </a:fld>
            <a:endParaRPr lang="en-US" sz="1300" dirty="0">
              <a:solidFill>
                <a:schemeClr val="dk1"/>
              </a:solidFill>
            </a:endParaRPr>
          </a:p>
        </p:txBody>
      </p:sp>
    </p:spTree>
    <p:extLst>
      <p:ext uri="{BB962C8B-B14F-4D97-AF65-F5344CB8AC3E}">
        <p14:creationId xmlns:p14="http://schemas.microsoft.com/office/powerpoint/2010/main" val="201935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The MSL of 2 minutes is just an engineering bound that is conservative (and probably too high these days). Twice the MSL is used to ensure that neither a packet nor an acknowledgment for the packet can still be in the network.</a:t>
            </a:r>
          </a:p>
          <a:p>
            <a:endParaRPr lang="zh-CN" altLang="en-US" dirty="0"/>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34</a:t>
            </a:fld>
            <a:endParaRPr lang="en-US" sz="1300" dirty="0">
              <a:solidFill>
                <a:schemeClr val="dk1"/>
              </a:solidFill>
            </a:endParaRPr>
          </a:p>
        </p:txBody>
      </p:sp>
    </p:spTree>
    <p:extLst>
      <p:ext uri="{BB962C8B-B14F-4D97-AF65-F5344CB8AC3E}">
        <p14:creationId xmlns:p14="http://schemas.microsoft.com/office/powerpoint/2010/main" val="4015049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2751138" y="533400"/>
            <a:ext cx="4732337" cy="26622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基于时钟的方法解决了无法区分延迟的重复数据段和新数据段的问题，但对于连接建立请求数据段中的起始序号，无法确定是否重复。因为通信对方无法获知并记住初始序号</a:t>
            </a: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6D41668-98DD-4548-9858-00ABA8E59013}" type="slidenum">
              <a:rPr lang="en-US" altLang="zh-CN"/>
              <a:pPr/>
              <a:t>35</a:t>
            </a:fld>
            <a:endParaRPr lang="en-US" altLang="zh-CN"/>
          </a:p>
        </p:txBody>
      </p:sp>
    </p:spTree>
    <p:extLst>
      <p:ext uri="{BB962C8B-B14F-4D97-AF65-F5344CB8AC3E}">
        <p14:creationId xmlns:p14="http://schemas.microsoft.com/office/powerpoint/2010/main" val="125528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2751138" y="533400"/>
            <a:ext cx="4732337" cy="26622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dirty="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6D41668-98DD-4548-9858-00ABA8E59013}" type="slidenum">
              <a:rPr lang="en-US" altLang="zh-CN"/>
              <a:pPr/>
              <a:t>36</a:t>
            </a:fld>
            <a:endParaRPr lang="en-US" altLang="zh-CN"/>
          </a:p>
        </p:txBody>
      </p:sp>
    </p:spTree>
    <p:extLst>
      <p:ext uri="{BB962C8B-B14F-4D97-AF65-F5344CB8AC3E}">
        <p14:creationId xmlns:p14="http://schemas.microsoft.com/office/powerpoint/2010/main" val="1212669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37</a:t>
            </a:fld>
            <a:endParaRPr lang="en-US" sz="1300" dirty="0">
              <a:solidFill>
                <a:schemeClr val="dk1"/>
              </a:solidFill>
            </a:endParaRPr>
          </a:p>
        </p:txBody>
      </p:sp>
    </p:spTree>
    <p:extLst>
      <p:ext uri="{BB962C8B-B14F-4D97-AF65-F5344CB8AC3E}">
        <p14:creationId xmlns:p14="http://schemas.microsoft.com/office/powerpoint/2010/main" val="3111721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38</a:t>
            </a:fld>
            <a:endParaRPr lang="en-US" sz="1300" dirty="0">
              <a:solidFill>
                <a:schemeClr val="dk1"/>
              </a:solidFill>
            </a:endParaRPr>
          </a:p>
        </p:txBody>
      </p:sp>
    </p:spTree>
    <p:extLst>
      <p:ext uri="{BB962C8B-B14F-4D97-AF65-F5344CB8AC3E}">
        <p14:creationId xmlns:p14="http://schemas.microsoft.com/office/powerpoint/2010/main" val="364804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r>
              <a:rPr lang="en-US" altLang="zh-CN" dirty="0"/>
              <a:t>Wreak havoc</a:t>
            </a:r>
            <a:r>
              <a:rPr lang="zh-CN" altLang="en-US" dirty="0"/>
              <a:t>：</a:t>
            </a:r>
            <a:r>
              <a:rPr lang="zh-CN" altLang="en-US" sz="1200" b="0" i="0" u="none" strike="noStrike" kern="1200" cap="none" dirty="0">
                <a:solidFill>
                  <a:schemeClr val="dk1"/>
                </a:solidFill>
                <a:effectLst/>
                <a:latin typeface="Arial"/>
                <a:ea typeface="Arial"/>
                <a:cs typeface="Arial"/>
                <a:sym typeface="Arial"/>
              </a:rPr>
              <a:t>造成严重破坏</a:t>
            </a:r>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39</a:t>
            </a:fld>
            <a:endParaRPr lang="en-US" sz="1300" dirty="0">
              <a:solidFill>
                <a:schemeClr val="dk1"/>
              </a:solidFill>
            </a:endParaRPr>
          </a:p>
        </p:txBody>
      </p:sp>
    </p:spTree>
    <p:extLst>
      <p:ext uri="{BB962C8B-B14F-4D97-AF65-F5344CB8AC3E}">
        <p14:creationId xmlns:p14="http://schemas.microsoft.com/office/powerpoint/2010/main" val="48659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2751138" y="533400"/>
            <a:ext cx="4732337" cy="26622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44</a:t>
            </a:fld>
            <a:endParaRPr lang="en-US" sz="1300" dirty="0">
              <a:solidFill>
                <a:schemeClr val="dk1"/>
              </a:solidFill>
            </a:endParaRPr>
          </a:p>
        </p:txBody>
      </p:sp>
    </p:spTree>
    <p:extLst>
      <p:ext uri="{BB962C8B-B14F-4D97-AF65-F5344CB8AC3E}">
        <p14:creationId xmlns:p14="http://schemas.microsoft.com/office/powerpoint/2010/main" val="1469229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solidFill>
                  <a:srgbClr val="0000FF"/>
                </a:solidFill>
              </a:rPr>
              <a:t>Q: why is there a potential deadlock at the end? </a:t>
            </a:r>
          </a:p>
          <a:p>
            <a:r>
              <a:rPr lang="en-US" altLang="zh-CN" sz="1200" dirty="0">
                <a:solidFill>
                  <a:srgbClr val="0000FF"/>
                </a:solidFill>
              </a:rPr>
              <a:t>A: Because A is waiting for an indication of new buffer space (via an ACK) and B is waiting for new data. This problem is avoided by having a timer at either sender or receiver. </a:t>
            </a:r>
          </a:p>
          <a:p>
            <a:r>
              <a:rPr lang="en-US" altLang="zh-CN" sz="1200" dirty="0">
                <a:solidFill>
                  <a:srgbClr val="0000FF"/>
                </a:solidFill>
              </a:rPr>
              <a:t>(TCP uses a sender window probe, a periodic probe that stimulates the receiver when the sender has data to send and thinks the window is full.) </a:t>
            </a:r>
            <a:endParaRPr lang="zh-CN" altLang="en-US" sz="1200" dirty="0">
              <a:solidFill>
                <a:srgbClr val="0000FF"/>
              </a:solidFill>
            </a:endParaRP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45</a:t>
            </a:fld>
            <a:endParaRPr lang="en-US" sz="1300" dirty="0">
              <a:solidFill>
                <a:schemeClr val="dk1"/>
              </a:solidFill>
            </a:endParaRPr>
          </a:p>
        </p:txBody>
      </p:sp>
    </p:spTree>
    <p:extLst>
      <p:ext uri="{BB962C8B-B14F-4D97-AF65-F5344CB8AC3E}">
        <p14:creationId xmlns:p14="http://schemas.microsoft.com/office/powerpoint/2010/main" val="2573999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r>
              <a:rPr lang="zh-CN" altLang="en-US" dirty="0"/>
              <a:t>假设一个主机（客户端）正在使用简单的停止和等待协议将长文件发送到另一个主机（文件服务器）。服务器上的传输层只是将传入的 </a:t>
            </a:r>
            <a:r>
              <a:rPr lang="en-US" altLang="zh-CN" dirty="0"/>
              <a:t>segment </a:t>
            </a:r>
            <a:r>
              <a:rPr lang="zh-CN" altLang="en-US" dirty="0"/>
              <a:t>逐个传递给传输用户。传输过程中，服务器崩溃。当它重新启动时，它的表会重新初始化，因此它不再确切地知道它在哪里。</a:t>
            </a:r>
          </a:p>
          <a:p>
            <a:r>
              <a:rPr lang="zh-CN" altLang="en-US" dirty="0"/>
              <a:t> 为了尝试恢复其以前的状态，服务器可能会向所有其他主机发送一个广播段，宣布它刚刚崩溃，并请求其客户端通知它所有打开的连接的状态。每个客户端可以处于以下两种状态之一：一个段未完成 </a:t>
            </a:r>
            <a:r>
              <a:rPr lang="en-US" altLang="zh-CN" dirty="0"/>
              <a:t>S1 </a:t>
            </a:r>
            <a:r>
              <a:rPr lang="zh-CN" altLang="en-US" dirty="0"/>
              <a:t>或无段未完成 </a:t>
            </a:r>
            <a:r>
              <a:rPr lang="en-US" altLang="zh-CN" dirty="0"/>
              <a:t>S0</a:t>
            </a:r>
            <a:r>
              <a:rPr lang="zh-CN" altLang="en-US" dirty="0"/>
              <a:t>。仅根据此状态信息，客户端必须决定是否重新传输最近的分段。</a:t>
            </a:r>
            <a:endParaRPr lang="en-US" altLang="zh-CN" dirty="0"/>
          </a:p>
          <a:p>
            <a:r>
              <a:rPr lang="zh-CN" altLang="en-US" dirty="0"/>
              <a:t>使协议更详细无济于事。即使 </a:t>
            </a:r>
            <a:r>
              <a:rPr lang="en-US" altLang="zh-CN" dirty="0"/>
              <a:t>Client </a:t>
            </a:r>
            <a:r>
              <a:rPr lang="zh-CN" altLang="en-US" dirty="0"/>
              <a:t>端和服务器在服务器尝试写入之前交换了几个 </a:t>
            </a:r>
            <a:r>
              <a:rPr lang="en-US" altLang="zh-CN" dirty="0"/>
              <a:t>Segment</a:t>
            </a:r>
            <a:r>
              <a:rPr lang="zh-CN" altLang="en-US" dirty="0"/>
              <a:t>，以便 </a:t>
            </a:r>
            <a:r>
              <a:rPr lang="en-US" altLang="zh-CN" dirty="0"/>
              <a:t>Client </a:t>
            </a:r>
            <a:r>
              <a:rPr lang="zh-CN" altLang="en-US" dirty="0"/>
              <a:t>端确切地知道将要发生什么，但 </a:t>
            </a:r>
            <a:r>
              <a:rPr lang="en-US" altLang="zh-CN" dirty="0"/>
              <a:t>Client </a:t>
            </a:r>
            <a:r>
              <a:rPr lang="zh-CN" altLang="en-US" dirty="0"/>
              <a:t>端也无法知道崩溃是在写入之前还是之后发生的。结论是不可避免的：</a:t>
            </a:r>
          </a:p>
          <a:p>
            <a:r>
              <a:rPr lang="zh-CN" altLang="en-US" dirty="0"/>
              <a:t> 根据我们不能同时发生的事件的基本规则（即，单独的事件一个接一个地发生，而不是同时发生），主机崩溃和恢复不能对更高层透明。</a:t>
            </a:r>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47</a:t>
            </a:fld>
            <a:endParaRPr lang="en-US" sz="1300" dirty="0">
              <a:solidFill>
                <a:schemeClr val="dk1"/>
              </a:solidFill>
            </a:endParaRPr>
          </a:p>
        </p:txBody>
      </p:sp>
    </p:spTree>
    <p:extLst>
      <p:ext uri="{BB962C8B-B14F-4D97-AF65-F5344CB8AC3E}">
        <p14:creationId xmlns:p14="http://schemas.microsoft.com/office/powerpoint/2010/main" val="2102671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r>
              <a:rPr lang="zh-CN" altLang="en-US" dirty="0"/>
              <a:t>考虑用户针对远程数据库输入事务请求的情况。假设远程传输实体被编程为首先将 </a:t>
            </a:r>
            <a:r>
              <a:rPr lang="en-US" altLang="zh-CN" dirty="0"/>
              <a:t>Segment </a:t>
            </a:r>
            <a:r>
              <a:rPr lang="zh-CN" altLang="en-US" dirty="0"/>
              <a:t>传递到下一层，然后确认。</a:t>
            </a:r>
          </a:p>
          <a:p>
            <a:r>
              <a:rPr lang="zh-CN" altLang="en-US" dirty="0"/>
              <a:t>用户计算机收到确认并不一定意味着远程主机待了足够长的时间以实际更新数据库。</a:t>
            </a:r>
          </a:p>
          <a:p>
            <a:r>
              <a:rPr lang="zh-CN" altLang="en-US" dirty="0"/>
              <a:t>一个真正的端到端的确认，其接收意味着工作实际上已经完成，而没有它意味着它没有完成，可能是不可能实现的。</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48</a:t>
            </a:fld>
            <a:endParaRPr lang="en-US" sz="1300" dirty="0">
              <a:solidFill>
                <a:schemeClr val="dk1"/>
              </a:solidFill>
            </a:endParaRPr>
          </a:p>
        </p:txBody>
      </p:sp>
    </p:spTree>
    <p:extLst>
      <p:ext uri="{BB962C8B-B14F-4D97-AF65-F5344CB8AC3E}">
        <p14:creationId xmlns:p14="http://schemas.microsoft.com/office/powerpoint/2010/main" val="138049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2751138" y="533400"/>
            <a:ext cx="4732337" cy="26622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49</a:t>
            </a:fld>
            <a:endParaRPr lang="en-US" altLang="zh-CN"/>
          </a:p>
        </p:txBody>
      </p:sp>
    </p:spTree>
    <p:extLst>
      <p:ext uri="{BB962C8B-B14F-4D97-AF65-F5344CB8AC3E}">
        <p14:creationId xmlns:p14="http://schemas.microsoft.com/office/powerpoint/2010/main" val="120190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xfrm>
            <a:off x="2751138" y="533400"/>
            <a:ext cx="4732337" cy="26622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dirty="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809D40B-619D-40D6-A79A-C3402374EAE0}" type="slidenum">
              <a:rPr lang="en-US" altLang="zh-CN"/>
              <a:pPr/>
              <a:t>53</a:t>
            </a:fld>
            <a:endParaRPr lang="en-US" altLang="zh-CN"/>
          </a:p>
        </p:txBody>
      </p:sp>
    </p:spTree>
    <p:extLst>
      <p:ext uri="{BB962C8B-B14F-4D97-AF65-F5344CB8AC3E}">
        <p14:creationId xmlns:p14="http://schemas.microsoft.com/office/powerpoint/2010/main" val="336233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r>
              <a:rPr lang="en-US" altLang="zh-CN" dirty="0"/>
              <a:t>The game shows two competing flows. The network is efficient when the sum of the flows is 1 unit, shown by the efficiency line. The network is fair when both flows have the same bandwidth, shown by the fairness line (y=x). Each flow increases or decreases their bandwidth periodically depending on whether the network is uncongested or congested. Additive policies change the bandwidth by a constant amount, like 1 Mbps. Additive changes for both users will thus follow a 45 degree line. Multiplicative policies change the bandwidth by a fractional amount, like 10%. Multiplicative changes for both users will thus go along a line towards or away from the origin. With AIAD or MIMD the flows oscillate over the efficiency line but do not become more fair.</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58</a:t>
            </a:fld>
            <a:endParaRPr lang="en-US" sz="1300" dirty="0">
              <a:solidFill>
                <a:schemeClr val="dk1"/>
              </a:solidFill>
            </a:endParaRPr>
          </a:p>
        </p:txBody>
      </p:sp>
    </p:spTree>
    <p:extLst>
      <p:ext uri="{BB962C8B-B14F-4D97-AF65-F5344CB8AC3E}">
        <p14:creationId xmlns:p14="http://schemas.microsoft.com/office/powerpoint/2010/main" val="873540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Amazing! Exercise: pick any point for user 1 and user 2’s bandwidth and simulate AIMD. It will move towards the optimal point</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59</a:t>
            </a:fld>
            <a:endParaRPr lang="en-US" sz="1300" dirty="0">
              <a:solidFill>
                <a:schemeClr val="dk1"/>
              </a:solidFill>
            </a:endParaRPr>
          </a:p>
        </p:txBody>
      </p:sp>
    </p:spTree>
    <p:extLst>
      <p:ext uri="{BB962C8B-B14F-4D97-AF65-F5344CB8AC3E}">
        <p14:creationId xmlns:p14="http://schemas.microsoft.com/office/powerpoint/2010/main" val="1026473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2751138" y="533400"/>
            <a:ext cx="4732337" cy="26622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61</a:t>
            </a:fld>
            <a:endParaRPr lang="en-US" altLang="zh-CN"/>
          </a:p>
        </p:txBody>
      </p:sp>
    </p:spTree>
    <p:extLst>
      <p:ext uri="{BB962C8B-B14F-4D97-AF65-F5344CB8AC3E}">
        <p14:creationId xmlns:p14="http://schemas.microsoft.com/office/powerpoint/2010/main" val="2259255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normAutofit fontScale="92500" lnSpcReduction="10000"/>
          </a:bodyPr>
          <a:lstStyle/>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ltLang="zh-CN" sz="1200" b="0" i="0" dirty="0">
                <a:latin typeface="Calibri" panose="020F0502020204030204" pitchFamily="34" charset="0"/>
                <a:ea typeface="+mn-ea"/>
                <a:cs typeface="Calibri" panose="020F0502020204030204" pitchFamily="34" charset="0"/>
              </a:rPr>
              <a:t>DNS uses the services of UDP because a client needs to send a short request to a server and to receive a quick response from it. The request and response can each fit in one user datagram. Since only one message is exchanged in each direction, the connectionless feature is not an issue; the client or server does not worry that messages are delivered out of order.</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ltLang="zh-CN" sz="1200" b="0" i="0" dirty="0">
                <a:latin typeface="Calibri" panose="020F0502020204030204" pitchFamily="34" charset="0"/>
                <a:ea typeface="+mn-ea"/>
                <a:cs typeface="Calibri" panose="020F0502020204030204" pitchFamily="34" charset="0"/>
              </a:rPr>
              <a:t>SMTP, which is used in electronic mail, cannot use the services of UDP because a user can send a long e-mail message, which may include multimedia (images, audio, or video). If the application uses UDP and the message does not fit in one single user datagram, the message must be split by the application into different user datagrams. Here the connectionless service may create problems. The user datagrams may arrive and be delivered to the receiver application out of order. The receiver application may not be able to reorder the pieces. This means the connectionless service has a disadvantage for an application program that sends long messages.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ltLang="zh-CN" sz="1200" b="0" i="0" dirty="0">
                <a:latin typeface="Calibri" panose="020F0502020204030204" pitchFamily="34" charset="0"/>
                <a:ea typeface="+mn-ea"/>
                <a:cs typeface="Calibri" panose="020F0502020204030204" pitchFamily="34" charset="0"/>
              </a:rPr>
              <a:t>Assume we are downloading a very large text file from the Internet. We definitely need to use a transport layer that provides reliable service. We don’t want part of the file to be missing or corrupted when we open the file. The delay created between the deliveries of the parts is not an overriding concern for us; we wait until the whole file is composed before looking at it. In this case, UDP is not a suitable transport layer.</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ltLang="zh-CN" sz="1200" b="0" i="0" dirty="0">
                <a:latin typeface="Calibri" panose="020F0502020204030204" pitchFamily="34" charset="0"/>
                <a:ea typeface="+mn-ea"/>
                <a:cs typeface="Calibri" panose="020F0502020204030204" pitchFamily="34" charset="0"/>
              </a:rPr>
              <a:t>Assume we are using a real-time interactive application, such as Skype. Audio and video are divided into frames and sent one after another. If the transport layer is supposed to resend a corrupted or lost frame, the synchronizing of the whole transmission may be lost. The viewer suddenly sees a blank screen and needs to wait until the second transmission arrives. This is not tolerable. However, if each small part of the screen is sent using one single user datagram, the receiving UDP can easily ignore the corrupted or lost packet and deliver the rest to the application program. That part of the screen is blank for a very short period of time, which most viewers do not even notice.</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US" altLang="zh-CN" sz="1200" b="0" i="0" dirty="0">
              <a:latin typeface="Calibri" panose="020F0502020204030204" pitchFamily="34" charset="0"/>
              <a:ea typeface="+mn-ea"/>
              <a:cs typeface="Calibri" panose="020F0502020204030204" pitchFamily="34" charset="0"/>
            </a:endParaRPr>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90EA1069-4705-4335-AAA1-8BB9DD2D9485}" type="slidenum">
              <a:rPr lang="en-US" altLang="zh-CN" smtClean="0"/>
              <a:pPr/>
              <a:t>65</a:t>
            </a:fld>
            <a:endParaRPr lang="en-US" altLang="zh-CN"/>
          </a:p>
        </p:txBody>
      </p:sp>
    </p:spTree>
    <p:extLst>
      <p:ext uri="{BB962C8B-B14F-4D97-AF65-F5344CB8AC3E}">
        <p14:creationId xmlns:p14="http://schemas.microsoft.com/office/powerpoint/2010/main" val="4124096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a:t>
            </a:fld>
            <a:endParaRPr lang="en-US" sz="1300" dirty="0">
              <a:solidFill>
                <a:schemeClr val="dk1"/>
              </a:solidFill>
            </a:endParaRPr>
          </a:p>
        </p:txBody>
      </p:sp>
    </p:spTree>
    <p:extLst>
      <p:ext uri="{BB962C8B-B14F-4D97-AF65-F5344CB8AC3E}">
        <p14:creationId xmlns:p14="http://schemas.microsoft.com/office/powerpoint/2010/main" val="3877660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r>
              <a:rPr lang="en-US" altLang="zh-CN" sz="1200" b="0" i="0" u="none" strike="noStrike" kern="1200" cap="none" dirty="0">
                <a:solidFill>
                  <a:schemeClr val="dk1"/>
                </a:solidFill>
                <a:effectLst/>
                <a:latin typeface="Arial"/>
                <a:ea typeface="Arial"/>
                <a:cs typeface="Arial"/>
                <a:sym typeface="Arial"/>
              </a:rPr>
              <a:t>In </a:t>
            </a:r>
            <a:r>
              <a:rPr lang="en-US" altLang="zh-CN" sz="1200" b="0" i="0" u="none" strike="noStrike" kern="1200" cap="none" dirty="0" err="1">
                <a:solidFill>
                  <a:schemeClr val="dk1"/>
                </a:solidFill>
                <a:effectLst/>
                <a:latin typeface="Arial"/>
                <a:ea typeface="Arial"/>
                <a:cs typeface="Arial"/>
                <a:sym typeface="Arial"/>
              </a:rPr>
              <a:t>gRPC</a:t>
            </a:r>
            <a:r>
              <a:rPr lang="en-US" altLang="zh-CN" sz="1200" b="0" i="0" u="none" strike="noStrike" kern="1200" cap="none" dirty="0">
                <a:solidFill>
                  <a:schemeClr val="dk1"/>
                </a:solidFill>
                <a:effectLst/>
                <a:latin typeface="Arial"/>
                <a:ea typeface="Arial"/>
                <a:cs typeface="Arial"/>
                <a:sym typeface="Arial"/>
              </a:rPr>
              <a:t>, a client application can directly call a method on a server application on a different machine as if it were a local object, making it easier for you to create distributed applications and services. As in many RPC systems, </a:t>
            </a:r>
            <a:r>
              <a:rPr lang="en-US" altLang="zh-CN" sz="1200" b="0" i="0" u="none" strike="noStrike" kern="1200" cap="none" dirty="0" err="1">
                <a:solidFill>
                  <a:schemeClr val="dk1"/>
                </a:solidFill>
                <a:effectLst/>
                <a:latin typeface="Arial"/>
                <a:ea typeface="Arial"/>
                <a:cs typeface="Arial"/>
                <a:sym typeface="Arial"/>
              </a:rPr>
              <a:t>gRPC</a:t>
            </a:r>
            <a:r>
              <a:rPr lang="en-US" altLang="zh-CN" sz="1200" b="0" i="0" u="none" strike="noStrike" kern="1200" cap="none" dirty="0">
                <a:solidFill>
                  <a:schemeClr val="dk1"/>
                </a:solidFill>
                <a:effectLst/>
                <a:latin typeface="Arial"/>
                <a:ea typeface="Arial"/>
                <a:cs typeface="Arial"/>
                <a:sym typeface="Arial"/>
              </a:rPr>
              <a:t> is based around the idea of defining a service, specifying the methods that can be called remotely with their parameters and return types. On the server side, the server implements this interface and runs a </a:t>
            </a:r>
            <a:r>
              <a:rPr lang="en-US" altLang="zh-CN" sz="1200" b="0" i="0" u="none" strike="noStrike" kern="1200" cap="none" dirty="0" err="1">
                <a:solidFill>
                  <a:schemeClr val="dk1"/>
                </a:solidFill>
                <a:effectLst/>
                <a:latin typeface="Arial"/>
                <a:ea typeface="Arial"/>
                <a:cs typeface="Arial"/>
                <a:sym typeface="Arial"/>
              </a:rPr>
              <a:t>gRPC</a:t>
            </a:r>
            <a:r>
              <a:rPr lang="en-US" altLang="zh-CN" sz="1200" b="0" i="0" u="none" strike="noStrike" kern="1200" cap="none" dirty="0">
                <a:solidFill>
                  <a:schemeClr val="dk1"/>
                </a:solidFill>
                <a:effectLst/>
                <a:latin typeface="Arial"/>
                <a:ea typeface="Arial"/>
                <a:cs typeface="Arial"/>
                <a:sym typeface="Arial"/>
              </a:rPr>
              <a:t> server to handle client calls. On the client side, the client has a stub (referred to as just a client in some languages) that provides the same methods as the server.</a:t>
            </a:r>
          </a:p>
          <a:p>
            <a:r>
              <a:rPr lang="en-US" altLang="zh-CN" sz="1200" b="0" i="0" u="none" strike="noStrike" kern="1200" cap="none" dirty="0" err="1">
                <a:solidFill>
                  <a:schemeClr val="dk1"/>
                </a:solidFill>
                <a:effectLst/>
                <a:latin typeface="Arial"/>
                <a:ea typeface="Arial"/>
                <a:cs typeface="Arial"/>
                <a:sym typeface="Arial"/>
              </a:rPr>
              <a:t>gRPC</a:t>
            </a:r>
            <a:r>
              <a:rPr lang="en-US" altLang="zh-CN" sz="1200" b="0" i="0" u="none" strike="noStrike" kern="1200" cap="none" dirty="0">
                <a:solidFill>
                  <a:schemeClr val="dk1"/>
                </a:solidFill>
                <a:effectLst/>
                <a:latin typeface="Arial"/>
                <a:ea typeface="Arial"/>
                <a:cs typeface="Arial"/>
                <a:sym typeface="Arial"/>
              </a:rPr>
              <a:t> clients and servers can run and talk to each other in a variety of environments - from servers inside Google to your own desktop - and can be written in any of </a:t>
            </a:r>
            <a:r>
              <a:rPr lang="en-US" altLang="zh-CN" sz="1200" b="0" i="0" u="none" strike="noStrike" kern="1200" cap="none" dirty="0" err="1">
                <a:solidFill>
                  <a:schemeClr val="dk1"/>
                </a:solidFill>
                <a:effectLst/>
                <a:latin typeface="Arial"/>
                <a:ea typeface="Arial"/>
                <a:cs typeface="Arial"/>
                <a:sym typeface="Arial"/>
              </a:rPr>
              <a:t>gRPC’s</a:t>
            </a:r>
            <a:r>
              <a:rPr lang="en-US" altLang="zh-CN" sz="1200" b="0" i="0" u="none" strike="noStrike" kern="1200" cap="none" dirty="0">
                <a:solidFill>
                  <a:schemeClr val="dk1"/>
                </a:solidFill>
                <a:effectLst/>
                <a:latin typeface="Arial"/>
                <a:ea typeface="Arial"/>
                <a:cs typeface="Arial"/>
                <a:sym typeface="Arial"/>
              </a:rPr>
              <a:t> supported languages. So, for example, you can easily create a </a:t>
            </a:r>
            <a:r>
              <a:rPr lang="en-US" altLang="zh-CN" sz="1200" b="0" i="0" u="none" strike="noStrike" kern="1200" cap="none" dirty="0" err="1">
                <a:solidFill>
                  <a:schemeClr val="dk1"/>
                </a:solidFill>
                <a:effectLst/>
                <a:latin typeface="Arial"/>
                <a:ea typeface="Arial"/>
                <a:cs typeface="Arial"/>
                <a:sym typeface="Arial"/>
              </a:rPr>
              <a:t>gRPC</a:t>
            </a:r>
            <a:r>
              <a:rPr lang="en-US" altLang="zh-CN" sz="1200" b="0" i="0" u="none" strike="noStrike" kern="1200" cap="none" dirty="0">
                <a:solidFill>
                  <a:schemeClr val="dk1"/>
                </a:solidFill>
                <a:effectLst/>
                <a:latin typeface="Arial"/>
                <a:ea typeface="Arial"/>
                <a:cs typeface="Arial"/>
                <a:sym typeface="Arial"/>
              </a:rPr>
              <a:t> server in Java with clients in Go, Python, or Ruby. In addition, the latest Google APIs will have </a:t>
            </a:r>
            <a:r>
              <a:rPr lang="en-US" altLang="zh-CN" sz="1200" b="0" i="0" u="none" strike="noStrike" kern="1200" cap="none" dirty="0" err="1">
                <a:solidFill>
                  <a:schemeClr val="dk1"/>
                </a:solidFill>
                <a:effectLst/>
                <a:latin typeface="Arial"/>
                <a:ea typeface="Arial"/>
                <a:cs typeface="Arial"/>
                <a:sym typeface="Arial"/>
              </a:rPr>
              <a:t>gRPC</a:t>
            </a:r>
            <a:r>
              <a:rPr lang="en-US" altLang="zh-CN" sz="1200" b="0" i="0" u="none" strike="noStrike" kern="1200" cap="none" dirty="0">
                <a:solidFill>
                  <a:schemeClr val="dk1"/>
                </a:solidFill>
                <a:effectLst/>
                <a:latin typeface="Arial"/>
                <a:ea typeface="Arial"/>
                <a:cs typeface="Arial"/>
                <a:sym typeface="Arial"/>
              </a:rPr>
              <a:t> versions of their interfaces, letting you easily build Google functionality into your applications.</a:t>
            </a:r>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70</a:t>
            </a:fld>
            <a:endParaRPr lang="en-US" sz="1300" dirty="0">
              <a:solidFill>
                <a:schemeClr val="dk1"/>
              </a:solidFill>
            </a:endParaRPr>
          </a:p>
        </p:txBody>
      </p:sp>
    </p:spTree>
    <p:extLst>
      <p:ext uri="{BB962C8B-B14F-4D97-AF65-F5344CB8AC3E}">
        <p14:creationId xmlns:p14="http://schemas.microsoft.com/office/powerpoint/2010/main" val="1938309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2751138" y="533400"/>
            <a:ext cx="4732337" cy="26622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75</a:t>
            </a:fld>
            <a:endParaRPr lang="en-US" altLang="zh-CN"/>
          </a:p>
        </p:txBody>
      </p:sp>
    </p:spTree>
    <p:extLst>
      <p:ext uri="{BB962C8B-B14F-4D97-AF65-F5344CB8AC3E}">
        <p14:creationId xmlns:p14="http://schemas.microsoft.com/office/powerpoint/2010/main" val="888279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80</a:t>
            </a:fld>
            <a:endParaRPr lang="en-US" sz="1300" dirty="0">
              <a:solidFill>
                <a:schemeClr val="dk1"/>
              </a:solidFill>
            </a:endParaRPr>
          </a:p>
        </p:txBody>
      </p:sp>
    </p:spTree>
    <p:extLst>
      <p:ext uri="{BB962C8B-B14F-4D97-AF65-F5344CB8AC3E}">
        <p14:creationId xmlns:p14="http://schemas.microsoft.com/office/powerpoint/2010/main" val="1336059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r>
              <a:rPr lang="en-US" altLang="zh-CN" sz="1200" dirty="0"/>
              <a:t>a bare-bones way: </a:t>
            </a:r>
            <a:r>
              <a:rPr lang="zh-CN" altLang="en-US" sz="1200" dirty="0"/>
              <a:t>简陋的方式</a:t>
            </a:r>
            <a:endParaRPr lang="en-US" altLang="zh-CN" sz="1200" dirty="0"/>
          </a:p>
          <a:p>
            <a:r>
              <a:rPr lang="en-US" altLang="zh-CN" sz="2000" dirty="0"/>
              <a:t>The objective of the TCP urgent mechanism is </a:t>
            </a:r>
            <a:r>
              <a:rPr lang="en-US" altLang="zh-CN" sz="1800" dirty="0"/>
              <a:t>to allow the sending user to </a:t>
            </a:r>
            <a:r>
              <a:rPr lang="en-US" altLang="zh-CN" sz="1800" b="1" dirty="0"/>
              <a:t>stimulate the receiving user to accept some urgent data </a:t>
            </a:r>
            <a:r>
              <a:rPr lang="en-US" altLang="zh-CN" sz="1800" dirty="0"/>
              <a:t>and to permit the receiving TCP to </a:t>
            </a:r>
            <a:r>
              <a:rPr lang="en-US" altLang="zh-CN" sz="1800" b="1" dirty="0"/>
              <a:t>indicate to the receiving user when all the currently known urgent data has been received by the user</a:t>
            </a:r>
            <a:r>
              <a:rPr lang="en-US" altLang="zh-CN" sz="1800" dirty="0"/>
              <a:t>.</a:t>
            </a:r>
          </a:p>
          <a:p>
            <a:r>
              <a:rPr lang="en-US" altLang="zh-CN" sz="2000" dirty="0"/>
              <a:t>This mechanism permits </a:t>
            </a:r>
            <a:r>
              <a:rPr lang="en-US" altLang="zh-CN" sz="2000" b="0" dirty="0"/>
              <a:t>a point in </a:t>
            </a:r>
            <a:r>
              <a:rPr lang="en-US" altLang="zh-CN" sz="2000" dirty="0"/>
              <a:t>the data stream to be </a:t>
            </a:r>
            <a:r>
              <a:rPr lang="en-US" altLang="zh-CN" sz="2000" b="0" dirty="0"/>
              <a:t>designated as the end of urgent information</a:t>
            </a:r>
            <a:r>
              <a:rPr lang="en-US" altLang="zh-CN" sz="2000" dirty="0"/>
              <a:t>.  Whenever this point is in advance of the receive sequence number (RCV.NXT) at the receiving TCP, that TCP must tell the user to go into "urgent mode"; when the receive sequence number catches up to the urgent pointer, the TCP must tell user to go into "normal mode".  If the urgent pointer is updated while the user is in "urgent mode", the update will be invisible to the user.</a:t>
            </a:r>
          </a:p>
          <a:p>
            <a:endParaRPr lang="en-US" altLang="zh-CN" sz="2000" dirty="0"/>
          </a:p>
          <a:p>
            <a:r>
              <a:rPr lang="en-US" altLang="zh-CN" sz="2000" dirty="0"/>
              <a:t>The TCP is able to transfer a continuous stream of octets in each direction between its users by packaging some number of octets into segments for transmission through the internet system.  In general,  the TCPs decide when to block and forward data at their own convenience. Sometimes </a:t>
            </a:r>
            <a:r>
              <a:rPr lang="en-US" altLang="zh-CN" sz="2000" b="1" dirty="0"/>
              <a:t>users need to be sure that all the data they have submitted to the TCP has been transmitted</a:t>
            </a:r>
            <a:r>
              <a:rPr lang="en-US" altLang="zh-CN" sz="2000" dirty="0"/>
              <a:t>.  For this purpose a push function is defined. To assure that data submitted to a TCP is actually transmitted the sending user indicates that it should be pushed through to the receiving user.  A push causes the TCPs to </a:t>
            </a:r>
            <a:r>
              <a:rPr lang="en-US" altLang="zh-CN" sz="2000" b="1" dirty="0"/>
              <a:t>promptly forward and deliver data up to that point to the receiver</a:t>
            </a:r>
            <a:r>
              <a:rPr lang="en-US" altLang="zh-CN" sz="2000" dirty="0"/>
              <a:t>. The exact push point might not be visible to the receiving user and the push function does not supply a record boundary marker.</a:t>
            </a:r>
            <a:endParaRPr lang="zh-CN" altLang="en-US" sz="2000" dirty="0"/>
          </a:p>
          <a:p>
            <a:endParaRPr lang="zh-CN" altLang="en-US" sz="2000" dirty="0"/>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81</a:t>
            </a:fld>
            <a:endParaRPr lang="en-US" sz="1300" dirty="0">
              <a:solidFill>
                <a:schemeClr val="dk1"/>
              </a:solidFill>
            </a:endParaRPr>
          </a:p>
        </p:txBody>
      </p:sp>
    </p:spTree>
    <p:extLst>
      <p:ext uri="{BB962C8B-B14F-4D97-AF65-F5344CB8AC3E}">
        <p14:creationId xmlns:p14="http://schemas.microsoft.com/office/powerpoint/2010/main" val="4166349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r>
              <a:rPr lang="en-US" altLang="zh-CN" sz="1200" b="0" i="0" u="none" strike="noStrike" kern="1200" cap="none" dirty="0">
                <a:solidFill>
                  <a:schemeClr val="dk1"/>
                </a:solidFill>
                <a:effectLst/>
                <a:latin typeface="Arial"/>
                <a:ea typeface="Arial"/>
                <a:cs typeface="Arial"/>
                <a:sym typeface="Arial"/>
              </a:rPr>
              <a:t>PAWS: Protection Against Wrapped Sequences</a:t>
            </a:r>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86</a:t>
            </a:fld>
            <a:endParaRPr lang="en-US" sz="1300" dirty="0">
              <a:solidFill>
                <a:schemeClr val="dk1"/>
              </a:solidFill>
            </a:endParaRPr>
          </a:p>
        </p:txBody>
      </p:sp>
    </p:spTree>
    <p:extLst>
      <p:ext uri="{BB962C8B-B14F-4D97-AF65-F5344CB8AC3E}">
        <p14:creationId xmlns:p14="http://schemas.microsoft.com/office/powerpoint/2010/main" val="1252391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Exercise: using two instances of this, follow the path of a normal connection from a three-way handshake (both sides should move from closed to established using socket calls and packet exchanges) to teardown (both sides should move to closed at bottom). Ignore packet loss as it is not covered here. Then try a simultaneous open, etc.</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96</a:t>
            </a:fld>
            <a:endParaRPr lang="en-US" sz="1300" dirty="0">
              <a:solidFill>
                <a:schemeClr val="dk1"/>
              </a:solidFill>
            </a:endParaRPr>
          </a:p>
        </p:txBody>
      </p:sp>
    </p:spTree>
    <p:extLst>
      <p:ext uri="{BB962C8B-B14F-4D97-AF65-F5344CB8AC3E}">
        <p14:creationId xmlns:p14="http://schemas.microsoft.com/office/powerpoint/2010/main" val="687241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To see why the figure is correct about where the data lies in the buffer note that it is a circular buffer. Data is put in from left to right then starts at the left edge again (bottom). Similarly, data is read out left to right (second from bottom).</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98</a:t>
            </a:fld>
            <a:endParaRPr lang="en-US" sz="1300" dirty="0">
              <a:solidFill>
                <a:schemeClr val="dk1"/>
              </a:solidFill>
            </a:endParaRPr>
          </a:p>
        </p:txBody>
      </p:sp>
    </p:spTree>
    <p:extLst>
      <p:ext uri="{BB962C8B-B14F-4D97-AF65-F5344CB8AC3E}">
        <p14:creationId xmlns:p14="http://schemas.microsoft.com/office/powerpoint/2010/main" val="3816793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These sort of things problems crop up in practice as being part of the mechanisms we have described so far. They usually call for modified sliding window / flow control rules in special cases. Solution for silly window syndrome is that receiver should not send window updates for tiny buffer openings like “one byte available”. It should wait until a whole segment can be buffered to avoid this. </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99</a:t>
            </a:fld>
            <a:endParaRPr lang="en-US" sz="1300" dirty="0">
              <a:solidFill>
                <a:schemeClr val="dk1"/>
              </a:solidFill>
            </a:endParaRPr>
          </a:p>
        </p:txBody>
      </p:sp>
    </p:spTree>
    <p:extLst>
      <p:ext uri="{BB962C8B-B14F-4D97-AF65-F5344CB8AC3E}">
        <p14:creationId xmlns:p14="http://schemas.microsoft.com/office/powerpoint/2010/main" val="1710317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It’s only slow compared to jumping to a large window immediately, which was how it used to work when slow-start was invented.</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103</a:t>
            </a:fld>
            <a:endParaRPr lang="en-US" sz="1300" dirty="0">
              <a:solidFill>
                <a:schemeClr val="dk1"/>
              </a:solidFill>
            </a:endParaRPr>
          </a:p>
        </p:txBody>
      </p:sp>
    </p:spTree>
    <p:extLst>
      <p:ext uri="{BB962C8B-B14F-4D97-AF65-F5344CB8AC3E}">
        <p14:creationId xmlns:p14="http://schemas.microsoft.com/office/powerpoint/2010/main" val="3570653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a:spcBef>
                <a:spcPct val="0"/>
              </a:spcBef>
            </a:pPr>
            <a:r>
              <a:rPr lang="en-US" altLang="zh-CN" dirty="0"/>
              <a:t>Slow-start switches to additive increase at the slow-start threshold, which is set to be half the </a:t>
            </a:r>
            <a:r>
              <a:rPr lang="en-US" altLang="zh-CN" dirty="0" err="1"/>
              <a:t>cwnd</a:t>
            </a:r>
            <a:r>
              <a:rPr lang="en-US" altLang="zh-CN" dirty="0"/>
              <a:t> at the previous data loss. (First loss that finds this threshold is not shown.)</a:t>
            </a:r>
          </a:p>
          <a:p>
            <a:pPr>
              <a:spcBef>
                <a:spcPct val="0"/>
              </a:spcBef>
            </a:pPr>
            <a:endParaRPr lang="en-US" altLang="zh-CN" dirty="0"/>
          </a:p>
          <a:p>
            <a:pPr>
              <a:spcBef>
                <a:spcPct val="0"/>
              </a:spcBef>
            </a:pPr>
            <a:r>
              <a:rPr lang="en-US" altLang="zh-CN" dirty="0"/>
              <a:t>With both slow-start and additive increase the connection spends much of its time with a reasonable </a:t>
            </a:r>
            <a:r>
              <a:rPr lang="en-US" altLang="zh-CN" dirty="0" err="1"/>
              <a:t>cwnd</a:t>
            </a:r>
            <a:r>
              <a:rPr lang="en-US" altLang="zh-CN" dirty="0"/>
              <a:t>. But we have to start over after loss because by the time it is detected the ACK clock has stopped.</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105</a:t>
            </a:fld>
            <a:endParaRPr lang="en-US" sz="1300" dirty="0">
              <a:solidFill>
                <a:schemeClr val="dk1"/>
              </a:solidFill>
            </a:endParaRPr>
          </a:p>
        </p:txBody>
      </p:sp>
    </p:spTree>
    <p:extLst>
      <p:ext uri="{BB962C8B-B14F-4D97-AF65-F5344CB8AC3E}">
        <p14:creationId xmlns:p14="http://schemas.microsoft.com/office/powerpoint/2010/main" val="65667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3400"/>
            <a:ext cx="4732337" cy="2662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With fast recovery, the packet loss is detected with three duplicate ACKs, the lost packet (next to be </a:t>
            </a:r>
            <a:r>
              <a:rPr lang="en-US" altLang="zh-CN" dirty="0" err="1"/>
              <a:t>ACKed</a:t>
            </a:r>
            <a:r>
              <a:rPr lang="en-US" altLang="zh-CN" dirty="0"/>
              <a:t>) is retransmitted (fast retransmit), the </a:t>
            </a:r>
            <a:r>
              <a:rPr lang="en-US" altLang="zh-CN" dirty="0" err="1"/>
              <a:t>cwnd</a:t>
            </a:r>
            <a:r>
              <a:rPr lang="en-US" altLang="zh-CN" dirty="0"/>
              <a:t> is halved, and then a new packet is sent for each acknowledgment that is received. Eventually the ack will jump forward when the retransmission fills the hole, and at that point we synchronize.</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106</a:t>
            </a:fld>
            <a:endParaRPr lang="en-US" sz="1300" dirty="0">
              <a:solidFill>
                <a:schemeClr val="dk1"/>
              </a:solidFill>
            </a:endParaRPr>
          </a:p>
        </p:txBody>
      </p:sp>
    </p:spTree>
    <p:extLst>
      <p:ext uri="{BB962C8B-B14F-4D97-AF65-F5344CB8AC3E}">
        <p14:creationId xmlns:p14="http://schemas.microsoft.com/office/powerpoint/2010/main" val="3451543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plateau period: </a:t>
            </a:r>
            <a:r>
              <a:rPr lang="zh-CN" altLang="en-US" sz="1200" dirty="0"/>
              <a:t>平稳期，停滞期</a:t>
            </a:r>
            <a:endParaRPr lang="zh-CN" altLang="en-US" dirty="0"/>
          </a:p>
          <a:p>
            <a:endParaRPr lang="zh-CN" altLang="en-US" b="1"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110</a:t>
            </a:fld>
            <a:endParaRPr lang="en-US" sz="1300" dirty="0">
              <a:solidFill>
                <a:schemeClr val="dk1"/>
              </a:solidFill>
            </a:endParaRPr>
          </a:p>
        </p:txBody>
      </p:sp>
    </p:spTree>
    <p:extLst>
      <p:ext uri="{BB962C8B-B14F-4D97-AF65-F5344CB8AC3E}">
        <p14:creationId xmlns:p14="http://schemas.microsoft.com/office/powerpoint/2010/main" val="2039492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an application such as the Web relies on establishing multiple connections in parallel to load an individual Web page.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Because many of those connections are to a common server, establishing a new connection to load each individual Web object can result in significant overhead. </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112</a:t>
            </a:fld>
            <a:endParaRPr lang="en-US" sz="1300" dirty="0">
              <a:solidFill>
                <a:schemeClr val="dk1"/>
              </a:solidFill>
            </a:endParaRPr>
          </a:p>
        </p:txBody>
      </p:sp>
    </p:spTree>
    <p:extLst>
      <p:ext uri="{BB962C8B-B14F-4D97-AF65-F5344CB8AC3E}">
        <p14:creationId xmlns:p14="http://schemas.microsoft.com/office/powerpoint/2010/main" val="575269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2751138" y="533400"/>
            <a:ext cx="4732337" cy="26622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117</a:t>
            </a:fld>
            <a:endParaRPr lang="en-US" altLang="zh-CN"/>
          </a:p>
        </p:txBody>
      </p:sp>
    </p:spTree>
    <p:extLst>
      <p:ext uri="{BB962C8B-B14F-4D97-AF65-F5344CB8AC3E}">
        <p14:creationId xmlns:p14="http://schemas.microsoft.com/office/powerpoint/2010/main" val="16908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121</a:t>
            </a:fld>
            <a:endParaRPr lang="en-US" sz="1300" dirty="0">
              <a:solidFill>
                <a:schemeClr val="dk1"/>
              </a:solidFill>
            </a:endParaRPr>
          </a:p>
        </p:txBody>
      </p:sp>
    </p:spTree>
    <p:extLst>
      <p:ext uri="{BB962C8B-B14F-4D97-AF65-F5344CB8AC3E}">
        <p14:creationId xmlns:p14="http://schemas.microsoft.com/office/powerpoint/2010/main" val="3753142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2751138" y="533400"/>
            <a:ext cx="4732337" cy="26622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130</a:t>
            </a:fld>
            <a:endParaRPr lang="en-US" altLang="zh-CN"/>
          </a:p>
        </p:txBody>
      </p:sp>
    </p:spTree>
    <p:extLst>
      <p:ext uri="{BB962C8B-B14F-4D97-AF65-F5344CB8AC3E}">
        <p14:creationId xmlns:p14="http://schemas.microsoft.com/office/powerpoint/2010/main" val="9388213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423863" y="704850"/>
            <a:ext cx="62547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133</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a:t>
            </a:fld>
            <a:endParaRPr lang="en-US" sz="1300" dirty="0">
              <a:solidFill>
                <a:schemeClr val="dk1"/>
              </a:solidFill>
            </a:endParaRPr>
          </a:p>
        </p:txBody>
      </p:sp>
    </p:spTree>
    <p:extLst>
      <p:ext uri="{BB962C8B-B14F-4D97-AF65-F5344CB8AC3E}">
        <p14:creationId xmlns:p14="http://schemas.microsoft.com/office/powerpoint/2010/main" val="2768291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6</a:t>
            </a:fld>
            <a:endParaRPr lang="en-US" sz="1300" dirty="0">
              <a:solidFill>
                <a:schemeClr val="dk1"/>
              </a:solidFill>
            </a:endParaRPr>
          </a:p>
        </p:txBody>
      </p:sp>
    </p:spTree>
    <p:extLst>
      <p:ext uri="{BB962C8B-B14F-4D97-AF65-F5344CB8AC3E}">
        <p14:creationId xmlns:p14="http://schemas.microsoft.com/office/powerpoint/2010/main" val="3641562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7</a:t>
            </a:fld>
            <a:endParaRPr lang="en-US" sz="1300" dirty="0">
              <a:solidFill>
                <a:schemeClr val="dk1"/>
              </a:solidFill>
            </a:endParaRPr>
          </a:p>
        </p:txBody>
      </p:sp>
    </p:spTree>
    <p:extLst>
      <p:ext uri="{BB962C8B-B14F-4D97-AF65-F5344CB8AC3E}">
        <p14:creationId xmlns:p14="http://schemas.microsoft.com/office/powerpoint/2010/main" val="2935832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2751138" y="533400"/>
            <a:ext cx="4732337" cy="26622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20</a:t>
            </a:fld>
            <a:endParaRPr lang="en-US" altLang="zh-CN"/>
          </a:p>
        </p:txBody>
      </p:sp>
    </p:spTree>
    <p:extLst>
      <p:ext uri="{BB962C8B-B14F-4D97-AF65-F5344CB8AC3E}">
        <p14:creationId xmlns:p14="http://schemas.microsoft.com/office/powerpoint/2010/main" val="3323792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1138" y="533400"/>
            <a:ext cx="4732337" cy="2662238"/>
          </a:xfrm>
        </p:spPr>
      </p:sp>
      <p:sp>
        <p:nvSpPr>
          <p:cNvPr id="3" name="备注占位符 2"/>
          <p:cNvSpPr>
            <a:spLocks noGrp="1"/>
          </p:cNvSpPr>
          <p:nvPr>
            <p:ph type="body" idx="1"/>
          </p:nvPr>
        </p:nvSpPr>
        <p:spPr/>
        <p:txBody>
          <a:bodyPr/>
          <a:lstStyle/>
          <a:p>
            <a:r>
              <a:rPr lang="en-US" altLang="zh-CN" dirty="0"/>
              <a:t>duplicated and delayed packets must be rejected as duplicates and not processed as fresh packets.</a:t>
            </a:r>
          </a:p>
          <a:p>
            <a:r>
              <a:rPr lang="en-US" altLang="zh-CN" dirty="0"/>
              <a:t>Rather than allowing packets to live forever within the network, we devise a mechanism to kill off aged packets that are still hobbling about. </a:t>
            </a:r>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28</a:t>
            </a:fld>
            <a:endParaRPr lang="en-US" sz="1300" dirty="0">
              <a:solidFill>
                <a:schemeClr val="dk1"/>
              </a:solidFill>
            </a:endParaRPr>
          </a:p>
        </p:txBody>
      </p:sp>
    </p:spTree>
    <p:extLst>
      <p:ext uri="{BB962C8B-B14F-4D97-AF65-F5344CB8AC3E}">
        <p14:creationId xmlns:p14="http://schemas.microsoft.com/office/powerpoint/2010/main" val="3036374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zh-CN" altLang="en-US" dirty="0">
              <a:solidFill>
                <a:srgbClr val="000000"/>
              </a:solidFill>
            </a:endParaRPr>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zh-CN" altLang="en-US" dirty="0">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dirty="0">
              <a:solidFill>
                <a:srgbClr val="FFFFFF"/>
              </a:solidFil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dirty="0">
              <a:solidFill>
                <a:schemeClr val="dk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dirty="0">
              <a:solidFill>
                <a:schemeClr val="lt1"/>
              </a:solidFil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6"/>
            <a:ext cx="10972800" cy="2105025"/>
          </a:xfrm>
        </p:spPr>
        <p:txBody>
          <a:bodyPr/>
          <a:lstStyle/>
          <a:p>
            <a:pPr lvl="0"/>
            <a:r>
              <a:rPr lang="en-US" dirty="0"/>
              <a:t>Edit Master text styles</a:t>
            </a:r>
          </a:p>
        </p:txBody>
      </p:sp>
    </p:spTree>
    <p:extLst>
      <p:ext uri="{BB962C8B-B14F-4D97-AF65-F5344CB8AC3E}">
        <p14:creationId xmlns:p14="http://schemas.microsoft.com/office/powerpoint/2010/main" val="1155816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841500" y="1990725"/>
            <a:ext cx="97536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r>
              <a:rPr lang="en-US" altLang="zh-CN"/>
              <a:t>Computer Networks, Chapter 6 The Transport Layer</a:t>
            </a:r>
            <a:endParaRPr lang="en-US" altLang="zh-CN" i="0"/>
          </a:p>
        </p:txBody>
      </p:sp>
    </p:spTree>
    <p:extLst>
      <p:ext uri="{BB962C8B-B14F-4D97-AF65-F5344CB8AC3E}">
        <p14:creationId xmlns:p14="http://schemas.microsoft.com/office/powerpoint/2010/main" val="979348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09600" y="1143001"/>
            <a:ext cx="54864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ln/>
        </p:spPr>
        <p:txBody>
          <a:bodyPr/>
          <a:lstStyle>
            <a:lvl1pPr>
              <a:defRPr/>
            </a:lvl1pPr>
          </a:lstStyle>
          <a:p>
            <a:r>
              <a:rPr lang="en-US" altLang="zh-CN"/>
              <a:t>Computer Networks, Chapter 6 The Transport Layer</a:t>
            </a:r>
            <a:endParaRPr lang="en-US" altLang="zh-CN" i="0"/>
          </a:p>
        </p:txBody>
      </p:sp>
    </p:spTree>
    <p:extLst>
      <p:ext uri="{BB962C8B-B14F-4D97-AF65-F5344CB8AC3E}">
        <p14:creationId xmlns:p14="http://schemas.microsoft.com/office/powerpoint/2010/main" val="719857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219199" y="1610714"/>
            <a:ext cx="10386952"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r>
              <a:rPr lang="en-US" altLang="zh-CN"/>
              <a:t>Computer Networks, Chapter 6 The Transport Layer</a:t>
            </a:r>
            <a:endParaRPr lang="en-US" altLang="zh-CN" i="0"/>
          </a:p>
        </p:txBody>
      </p:sp>
    </p:spTree>
    <p:extLst>
      <p:ext uri="{BB962C8B-B14F-4D97-AF65-F5344CB8AC3E}">
        <p14:creationId xmlns:p14="http://schemas.microsoft.com/office/powerpoint/2010/main" val="2447121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143001"/>
            <a:ext cx="109728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sz="800" smtClean="0">
                <a:ea typeface="+mn-ea"/>
              </a:defRPr>
            </a:lvl1pPr>
          </a:lstStyle>
          <a:p>
            <a:pPr>
              <a:defRPr/>
            </a:pPr>
            <a:r>
              <a:rPr lang="en-US"/>
              <a:t>Computer Networks, Chapter 6 The Transport Layer</a:t>
            </a:r>
            <a:endParaRPr lang="en-US" dirty="0"/>
          </a:p>
        </p:txBody>
      </p:sp>
      <p:sp>
        <p:nvSpPr>
          <p:cNvPr id="6" name="Rectangle 6"/>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fld id="{52F48A3B-97E8-495B-815F-458E2E98A7D4}" type="slidenum">
              <a:rPr lang="en-US" altLang="zh-CN"/>
              <a:pPr/>
              <a:t>‹#›</a:t>
            </a:fld>
            <a:endParaRPr lang="en-US" altLang="zh-CN"/>
          </a:p>
        </p:txBody>
      </p:sp>
    </p:spTree>
    <p:extLst>
      <p:ext uri="{BB962C8B-B14F-4D97-AF65-F5344CB8AC3E}">
        <p14:creationId xmlns:p14="http://schemas.microsoft.com/office/powerpoint/2010/main" val="383273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9" name="Title 8">
            <a:extLst>
              <a:ext uri="{FF2B5EF4-FFF2-40B4-BE49-F238E27FC236}">
                <a16:creationId xmlns:a16="http://schemas.microsoft.com/office/drawing/2014/main" id="{9AC1CC4A-7F6F-534A-AEB6-B67B27D3077E}"/>
              </a:ext>
            </a:extLst>
          </p:cNvPr>
          <p:cNvSpPr>
            <a:spLocks noGrp="1"/>
          </p:cNvSpPr>
          <p:nvPr>
            <p:ph type="title"/>
          </p:nvPr>
        </p:nvSpPr>
        <p:spPr/>
        <p:txBody>
          <a:bodyPr/>
          <a:lstStyle/>
          <a:p>
            <a:r>
              <a:rPr lang="en-US"/>
              <a:t>Click to edit Master title style</a:t>
            </a:r>
          </a:p>
        </p:txBody>
      </p:sp>
      <p:sp>
        <p:nvSpPr>
          <p:cNvPr id="13" name="Date Placeholder 12">
            <a:extLst>
              <a:ext uri="{FF2B5EF4-FFF2-40B4-BE49-F238E27FC236}">
                <a16:creationId xmlns:a16="http://schemas.microsoft.com/office/drawing/2014/main" id="{6DA84EA8-31F1-8C49-A457-B55721405AD4}"/>
              </a:ext>
            </a:extLst>
          </p:cNvPr>
          <p:cNvSpPr>
            <a:spLocks noGrp="1"/>
          </p:cNvSpPr>
          <p:nvPr>
            <p:ph type="dt" idx="10"/>
          </p:nvPr>
        </p:nvSpPr>
        <p:spPr/>
        <p:txBody>
          <a:bodyPr/>
          <a:lstStyle/>
          <a:p>
            <a:endParaRPr lang="en-US" dirty="0"/>
          </a:p>
        </p:txBody>
      </p:sp>
      <p:sp>
        <p:nvSpPr>
          <p:cNvPr id="14" name="Footer Placeholder 13">
            <a:extLst>
              <a:ext uri="{FF2B5EF4-FFF2-40B4-BE49-F238E27FC236}">
                <a16:creationId xmlns:a16="http://schemas.microsoft.com/office/drawing/2014/main" id="{72041BCF-2F91-2A45-8410-D4499892585E}"/>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5899F5A0-B71F-1E40-9CD7-FAA5FEBC94C9}"/>
              </a:ext>
            </a:extLst>
          </p:cNvPr>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dirty="0">
              <a:solidFill>
                <a:schemeClr val="lt1"/>
              </a:solidFil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dirty="0">
              <a:solidFill>
                <a:schemeClr val="dk1"/>
              </a:solidFil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609600" y="1481139"/>
            <a:ext cx="5979584"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6923617" y="1481139"/>
            <a:ext cx="4790016"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6923617" y="5399089"/>
            <a:ext cx="4790016"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dirty="0">
              <a:solidFill>
                <a:schemeClr val="lt1"/>
              </a:solidFil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609600" y="816430"/>
            <a:ext cx="109728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609600" y="1358679"/>
            <a:ext cx="109728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dirty="0">
              <a:solidFill>
                <a:schemeClr val="l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914400" y="1447801"/>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899583"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dirty="0">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dirty="0">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260985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96433" y="2643044"/>
            <a:ext cx="2609851"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96433" y="3613151"/>
            <a:ext cx="2609851"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8972549" y="1681163"/>
            <a:ext cx="2609851"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8972552" y="2651910"/>
            <a:ext cx="2609849"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8972552" y="3613152"/>
            <a:ext cx="2609849"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dirty="0">
              <a:solidFill>
                <a:schemeClr val="lt1"/>
              </a:solidFil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dirty="0">
              <a:solidFill>
                <a:schemeClr val="lt1"/>
              </a:solidFil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dirty="0">
              <a:solidFill>
                <a:schemeClr val="lt1"/>
              </a:solidFill>
            </a:endParaRPr>
          </a:p>
        </p:txBody>
      </p:sp>
      <p:sp>
        <p:nvSpPr>
          <p:cNvPr id="16" name="Shape 16"/>
          <p:cNvSpPr txBox="1"/>
          <p:nvPr/>
        </p:nvSpPr>
        <p:spPr>
          <a:xfrm>
            <a:off x="7815385" y="6357993"/>
            <a:ext cx="3868615" cy="200549"/>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609600" y="6028612"/>
            <a:ext cx="109728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3" name="矩形 2">
            <a:extLst>
              <a:ext uri="{FF2B5EF4-FFF2-40B4-BE49-F238E27FC236}">
                <a16:creationId xmlns:a16="http://schemas.microsoft.com/office/drawing/2014/main" id="{CB727A82-878D-4126-8899-88E59A258586}"/>
              </a:ext>
            </a:extLst>
          </p:cNvPr>
          <p:cNvSpPr/>
          <p:nvPr userDrawn="1"/>
        </p:nvSpPr>
        <p:spPr>
          <a:xfrm>
            <a:off x="679939" y="6429345"/>
            <a:ext cx="4212492" cy="276999"/>
          </a:xfrm>
          <a:prstGeom prst="rect">
            <a:avLst/>
          </a:prstGeom>
        </p:spPr>
        <p:txBody>
          <a:bodyPr wrap="square">
            <a:spAutoFit/>
          </a:bodyPr>
          <a:lstStyle/>
          <a:p>
            <a:r>
              <a:rPr lang="en-US" altLang="zh-CN" sz="1200" b="0" i="0" u="none" strike="noStrike" cap="none"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sym typeface="Arial"/>
              </a:rPr>
              <a:t>Computer Networks</a:t>
            </a:r>
            <a:endParaRPr lang="zh-CN" altLang="en-US" sz="1200" b="0" i="0" u="none" strike="noStrike" cap="none" dirty="0">
              <a:solidFill>
                <a:schemeClr val="tx1">
                  <a:lumMod val="50000"/>
                  <a:lumOff val="50000"/>
                </a:schemeClr>
              </a:solidFill>
              <a:latin typeface="Calibri Light" panose="020F0302020204030204" pitchFamily="34" charset="0"/>
              <a:cs typeface="Calibri Light" panose="020F0302020204030204" pitchFamily="34" charset="0"/>
              <a:sym typeface="Arial"/>
            </a:endParaRPr>
          </a:p>
        </p:txBody>
      </p:sp>
      <p:sp>
        <p:nvSpPr>
          <p:cNvPr id="4" name="矩形 3">
            <a:extLst>
              <a:ext uri="{FF2B5EF4-FFF2-40B4-BE49-F238E27FC236}">
                <a16:creationId xmlns:a16="http://schemas.microsoft.com/office/drawing/2014/main" id="{C4EA26D9-89E3-45F1-B336-FC273BFF7460}"/>
              </a:ext>
            </a:extLst>
          </p:cNvPr>
          <p:cNvSpPr/>
          <p:nvPr userDrawn="1"/>
        </p:nvSpPr>
        <p:spPr>
          <a:xfrm>
            <a:off x="4892431" y="6429345"/>
            <a:ext cx="2026517" cy="276999"/>
          </a:xfrm>
          <a:prstGeom prst="rect">
            <a:avLst/>
          </a:prstGeom>
        </p:spPr>
        <p:txBody>
          <a:bodyPr wrap="none">
            <a:spAutoFit/>
          </a:bodyPr>
          <a:lstStyle/>
          <a:p>
            <a:r>
              <a:rPr lang="en-US" altLang="zh-CN" sz="1200" b="0" i="0" u="none" strike="noStrike" cap="none"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sym typeface="Arial"/>
              </a:rPr>
              <a:t>Chapter6 The Transport Layer</a:t>
            </a:r>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71" r:id="rId3"/>
    <p:sldLayoutId id="2147483673" r:id="rId4"/>
    <p:sldLayoutId id="2147483654" r:id="rId5"/>
    <p:sldLayoutId id="2147483655" r:id="rId6"/>
    <p:sldLayoutId id="2147483656" r:id="rId7"/>
    <p:sldLayoutId id="2147483670" r:id="rId8"/>
    <p:sldLayoutId id="2147483669" r:id="rId9"/>
    <p:sldLayoutId id="214748365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123.svg"/></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emf"/><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9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3.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2.emf"/><Relationship Id="rId1" Type="http://schemas.openxmlformats.org/officeDocument/2006/relationships/slideLayout" Target="../slideLayouts/slideLayout14.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4.png"/><Relationship Id="rId9" Type="http://schemas.openxmlformats.org/officeDocument/2006/relationships/image" Target="../media/image84.png"/><Relationship Id="rId14" Type="http://schemas.openxmlformats.org/officeDocument/2006/relationships/image" Target="../media/image89.png"/></Relationships>
</file>

<file path=ppt/slides/_rels/slide9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73.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72.emf"/><Relationship Id="rId1" Type="http://schemas.openxmlformats.org/officeDocument/2006/relationships/slideLayout" Target="../slideLayouts/slideLayout14.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74.png"/><Relationship Id="rId9" Type="http://schemas.openxmlformats.org/officeDocument/2006/relationships/image" Target="../media/image95.png"/></Relationships>
</file>

<file path=ppt/slides/_rels/slide9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3.png"/><Relationship Id="rId12" Type="http://schemas.openxmlformats.org/officeDocument/2006/relationships/image" Target="../media/image100.png"/><Relationship Id="rId2" Type="http://schemas.openxmlformats.org/officeDocument/2006/relationships/image" Target="../media/image72.emf"/><Relationship Id="rId1" Type="http://schemas.openxmlformats.org/officeDocument/2006/relationships/slideLayout" Target="../slideLayouts/slideLayout14.xml"/><Relationship Id="rId6" Type="http://schemas.openxmlformats.org/officeDocument/2006/relationships/image" Target="../media/image92.png"/><Relationship Id="rId11" Type="http://schemas.openxmlformats.org/officeDocument/2006/relationships/image" Target="../media/image99.png"/><Relationship Id="rId5" Type="http://schemas.openxmlformats.org/officeDocument/2006/relationships/image" Target="../media/image91.png"/><Relationship Id="rId10" Type="http://schemas.openxmlformats.org/officeDocument/2006/relationships/image" Target="../media/image98.png"/><Relationship Id="rId4" Type="http://schemas.openxmlformats.org/officeDocument/2006/relationships/image" Target="../media/image74.png"/><Relationship Id="rId9" Type="http://schemas.openxmlformats.org/officeDocument/2006/relationships/image" Target="../media/image96.png"/><Relationship Id="rId14" Type="http://schemas.openxmlformats.org/officeDocument/2006/relationships/image" Target="../media/image101.png"/></Relationships>
</file>

<file path=ppt/slides/_rels/slide95.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DE595E-E123-48ED-ADBB-CE1FC2CDC877}"/>
              </a:ext>
            </a:extLst>
          </p:cNvPr>
          <p:cNvSpPr>
            <a:spLocks noGrp="1"/>
          </p:cNvSpPr>
          <p:nvPr>
            <p:ph type="ctrTitle"/>
          </p:nvPr>
        </p:nvSpPr>
        <p:spPr/>
        <p:txBody>
          <a:bodyPr/>
          <a:lstStyle/>
          <a:p>
            <a:r>
              <a:rPr lang="en-US" altLang="zh-CN" dirty="0"/>
              <a:t>COMPUTER NETWORKS</a:t>
            </a:r>
            <a:endParaRPr lang="zh-CN" altLang="en-US" dirty="0"/>
          </a:p>
        </p:txBody>
      </p:sp>
      <p:sp>
        <p:nvSpPr>
          <p:cNvPr id="4" name="Text Placeholder 3">
            <a:extLst>
              <a:ext uri="{FF2B5EF4-FFF2-40B4-BE49-F238E27FC236}">
                <a16:creationId xmlns:a16="http://schemas.microsoft.com/office/drawing/2014/main" id="{EA87E256-A566-4CB4-B641-73EBACC55A95}"/>
              </a:ext>
            </a:extLst>
          </p:cNvPr>
          <p:cNvSpPr>
            <a:spLocks noGrp="1"/>
          </p:cNvSpPr>
          <p:nvPr>
            <p:ph type="subTitle" idx="1"/>
          </p:nvPr>
        </p:nvSpPr>
        <p:spPr/>
        <p:txBody>
          <a:bodyPr/>
          <a:lstStyle/>
          <a:p>
            <a:pPr algn="ctr"/>
            <a:r>
              <a:rPr lang="en-US" altLang="zh-CN" sz="3200" dirty="0"/>
              <a:t>Chapter 6 The Transport Layer</a:t>
            </a:r>
          </a:p>
        </p:txBody>
      </p:sp>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(1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3" name="Picture Placeholder 2" descr="Figure 6-6. Client and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1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83633" y="2034967"/>
            <a:ext cx="7624735" cy="2242569"/>
          </a:xfrm>
        </p:spPr>
      </p:pic>
    </p:spTree>
    <p:extLst>
      <p:ext uri="{BB962C8B-B14F-4D97-AF65-F5344CB8AC3E}">
        <p14:creationId xmlns:p14="http://schemas.microsoft.com/office/powerpoint/2010/main" val="42340226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Timer Management</a:t>
            </a:r>
          </a:p>
        </p:txBody>
      </p:sp>
      <p:sp>
        <p:nvSpPr>
          <p:cNvPr id="3" name="Text Placeholder 2"/>
          <p:cNvSpPr>
            <a:spLocks noGrp="1"/>
          </p:cNvSpPr>
          <p:nvPr>
            <p:ph type="body" idx="1"/>
          </p:nvPr>
        </p:nvSpPr>
        <p:spPr>
          <a:xfrm>
            <a:off x="1981200" y="5753454"/>
            <a:ext cx="8229600" cy="698528"/>
          </a:xfrm>
        </p:spPr>
        <p:txBody>
          <a:bodyPr/>
          <a:lstStyle/>
          <a:p>
            <a:r>
              <a:rPr lang="en-US" dirty="0"/>
              <a:t>(a) Probability density of acknowledgement arrival times in the data link layer. (b) Probability density of acknowledgement arrival times for TCP.</a:t>
            </a:r>
          </a:p>
        </p:txBody>
      </p:sp>
      <p:pic>
        <p:nvPicPr>
          <p:cNvPr id="4" name="Picture Placeholder 3" descr="Figure 6-42. (a) Probability density of acknowledgement arrival times in the data link layer. (b) Probability density of acknowledgement arrival times for TC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788569" y="2388770"/>
            <a:ext cx="6614863" cy="3364684"/>
          </a:xfrm>
        </p:spPr>
      </p:pic>
      <p:sp>
        <p:nvSpPr>
          <p:cNvPr id="5" name="矩形 4">
            <a:extLst>
              <a:ext uri="{FF2B5EF4-FFF2-40B4-BE49-F238E27FC236}">
                <a16:creationId xmlns:a16="http://schemas.microsoft.com/office/drawing/2014/main" id="{2E363FE4-BEBF-47BA-8623-1F7E99405FB1}"/>
              </a:ext>
            </a:extLst>
          </p:cNvPr>
          <p:cNvSpPr/>
          <p:nvPr/>
        </p:nvSpPr>
        <p:spPr>
          <a:xfrm>
            <a:off x="2249424" y="1334254"/>
            <a:ext cx="7154007" cy="1015663"/>
          </a:xfrm>
          <a:prstGeom prst="rect">
            <a:avLst/>
          </a:prstGeom>
        </p:spPr>
        <p:txBody>
          <a:bodyPr wrap="square">
            <a:spAutoFit/>
          </a:bodyPr>
          <a:lstStyle/>
          <a:p>
            <a:r>
              <a:rPr lang="en-US" altLang="zh-CN" sz="2000" dirty="0">
                <a:ea typeface="宋体" panose="02010600030101010101" pitchFamily="2" charset="-122"/>
              </a:rPr>
              <a:t>TCP estimates retransmit timer from segment RTTs</a:t>
            </a:r>
          </a:p>
          <a:p>
            <a:pPr marL="342900" lvl="1" indent="-342900">
              <a:buFont typeface="Arial" panose="020B0604020202020204" pitchFamily="34" charset="0"/>
              <a:buChar char="•"/>
            </a:pPr>
            <a:r>
              <a:rPr lang="en-US" altLang="zh-CN" sz="2000" dirty="0">
                <a:ea typeface="宋体" panose="02010600030101010101" pitchFamily="2" charset="-122"/>
              </a:rPr>
              <a:t>Tracks both average and variance (for Internet case)</a:t>
            </a:r>
          </a:p>
          <a:p>
            <a:pPr marL="342900" lvl="1" indent="-342900">
              <a:buFont typeface="Arial" panose="020B0604020202020204" pitchFamily="34" charset="0"/>
              <a:buChar char="•"/>
            </a:pPr>
            <a:r>
              <a:rPr lang="en-US" altLang="zh-CN" sz="2000" dirty="0">
                <a:ea typeface="宋体" panose="02010600030101010101" pitchFamily="2" charset="-122"/>
              </a:rPr>
              <a:t>Timeout is set to average plus 4 x variance</a:t>
            </a:r>
          </a:p>
        </p:txBody>
      </p:sp>
    </p:spTree>
    <p:extLst>
      <p:ext uri="{BB962C8B-B14F-4D97-AF65-F5344CB8AC3E}">
        <p14:creationId xmlns:p14="http://schemas.microsoft.com/office/powerpoint/2010/main" val="42653335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Content Placeholder 3"/>
          <p:cNvSpPr>
            <a:spLocks noGrp="1"/>
          </p:cNvSpPr>
          <p:nvPr>
            <p:ph type="body" idx="1"/>
          </p:nvPr>
        </p:nvSpPr>
        <p:spPr/>
        <p:txBody>
          <a:bodyPr/>
          <a:lstStyle/>
          <a:p>
            <a:r>
              <a:rPr lang="en-US" altLang="zh-CN">
                <a:ea typeface="宋体" panose="02010600030101010101" pitchFamily="2" charset="-122"/>
              </a:rPr>
              <a:t>TCP uses AIMD with loss signal to control congestion</a:t>
            </a:r>
          </a:p>
          <a:p>
            <a:pPr lvl="1"/>
            <a:r>
              <a:rPr lang="en-US" altLang="zh-CN">
                <a:ea typeface="宋体" panose="02010600030101010101" pitchFamily="2" charset="-122"/>
              </a:rPr>
              <a:t>Implemented as a </a:t>
            </a:r>
            <a:r>
              <a:rPr lang="en-US" altLang="zh-CN" u="sng">
                <a:ea typeface="宋体" panose="02010600030101010101" pitchFamily="2" charset="-122"/>
              </a:rPr>
              <a:t>congestion window</a:t>
            </a:r>
            <a:r>
              <a:rPr lang="en-US" altLang="zh-CN">
                <a:ea typeface="宋体" panose="02010600030101010101" pitchFamily="2" charset="-122"/>
              </a:rPr>
              <a:t> (cwnd) for the number of segments that may be in the network</a:t>
            </a:r>
          </a:p>
          <a:p>
            <a:pPr lvl="1"/>
            <a:r>
              <a:rPr lang="en-US" altLang="zh-CN">
                <a:ea typeface="宋体" panose="02010600030101010101" pitchFamily="2" charset="-122"/>
              </a:rPr>
              <a:t>Uses several mechanisms that work together </a:t>
            </a:r>
          </a:p>
        </p:txBody>
      </p:sp>
      <p:sp>
        <p:nvSpPr>
          <p:cNvPr id="79874" name="Title 1"/>
          <p:cNvSpPr>
            <a:spLocks noGrp="1"/>
          </p:cNvSpPr>
          <p:nvPr>
            <p:ph type="title"/>
          </p:nvPr>
        </p:nvSpPr>
        <p:spPr/>
        <p:txBody>
          <a:bodyPr/>
          <a:lstStyle/>
          <a:p>
            <a:r>
              <a:rPr lang="en-US" altLang="zh-CN">
                <a:ea typeface="宋体" panose="02010600030101010101" pitchFamily="2" charset="-122"/>
              </a:rPr>
              <a:t>TCP Congestion Control (1)</a:t>
            </a:r>
          </a:p>
        </p:txBody>
      </p:sp>
      <p:graphicFrame>
        <p:nvGraphicFramePr>
          <p:cNvPr id="7" name="Content Placeholder 6"/>
          <p:cNvGraphicFramePr>
            <a:graphicFrameLocks/>
          </p:cNvGraphicFramePr>
          <p:nvPr/>
        </p:nvGraphicFramePr>
        <p:xfrm>
          <a:off x="2371726" y="3295650"/>
          <a:ext cx="7600949" cy="2926030"/>
        </p:xfrm>
        <a:graphic>
          <a:graphicData uri="http://schemas.openxmlformats.org/drawingml/2006/table">
            <a:tbl>
              <a:tblPr firstRow="1" bandRow="1">
                <a:tableStyleId>{5C22544A-7EE6-4342-B048-85BDC9FD1C3A}</a:tableStyleId>
              </a:tblPr>
              <a:tblGrid>
                <a:gridCol w="1328771">
                  <a:extLst>
                    <a:ext uri="{9D8B030D-6E8A-4147-A177-3AD203B41FA5}">
                      <a16:colId xmlns:a16="http://schemas.microsoft.com/office/drawing/2014/main" val="20000"/>
                    </a:ext>
                  </a:extLst>
                </a:gridCol>
                <a:gridCol w="3103567">
                  <a:extLst>
                    <a:ext uri="{9D8B030D-6E8A-4147-A177-3AD203B41FA5}">
                      <a16:colId xmlns:a16="http://schemas.microsoft.com/office/drawing/2014/main" val="20001"/>
                    </a:ext>
                  </a:extLst>
                </a:gridCol>
                <a:gridCol w="3168611">
                  <a:extLst>
                    <a:ext uri="{9D8B030D-6E8A-4147-A177-3AD203B41FA5}">
                      <a16:colId xmlns:a16="http://schemas.microsoft.com/office/drawing/2014/main" val="20002"/>
                    </a:ext>
                  </a:extLst>
                </a:gridCol>
              </a:tblGrid>
              <a:tr h="365720">
                <a:tc>
                  <a:txBody>
                    <a:bodyPr/>
                    <a:lstStyle/>
                    <a:p>
                      <a:pPr algn="l"/>
                      <a:r>
                        <a:rPr lang="en-US" sz="1800" dirty="0">
                          <a:ln>
                            <a:noFill/>
                          </a:ln>
                          <a:solidFill>
                            <a:schemeClr val="tx1"/>
                          </a:solidFill>
                          <a:latin typeface="Arial" pitchFamily="34" charset="0"/>
                          <a:cs typeface="Arial" pitchFamily="34" charset="0"/>
                        </a:rPr>
                        <a:t>Name</a:t>
                      </a: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Mechanism</a:t>
                      </a: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Purpose</a:t>
                      </a: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5720">
                <a:tc>
                  <a:txBody>
                    <a:bodyPr/>
                    <a:lstStyle/>
                    <a:p>
                      <a:pPr algn="l"/>
                      <a:r>
                        <a:rPr lang="en-US" sz="1800" dirty="0">
                          <a:ln>
                            <a:noFill/>
                          </a:ln>
                          <a:solidFill>
                            <a:schemeClr val="tx1"/>
                          </a:solidFill>
                          <a:latin typeface="Arial" pitchFamily="34" charset="0"/>
                          <a:cs typeface="Arial" pitchFamily="34" charset="0"/>
                        </a:rPr>
                        <a:t>ACK clock</a:t>
                      </a: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Congestion</a:t>
                      </a:r>
                      <a:r>
                        <a:rPr lang="en-US" sz="1800" baseline="0" dirty="0">
                          <a:ln>
                            <a:noFill/>
                          </a:ln>
                          <a:solidFill>
                            <a:schemeClr val="tx1"/>
                          </a:solidFill>
                          <a:latin typeface="Arial" pitchFamily="34" charset="0"/>
                          <a:cs typeface="Arial" pitchFamily="34" charset="0"/>
                        </a:rPr>
                        <a:t> window (</a:t>
                      </a:r>
                      <a:r>
                        <a:rPr lang="en-US" sz="1800" baseline="0" dirty="0" err="1">
                          <a:ln>
                            <a:noFill/>
                          </a:ln>
                          <a:solidFill>
                            <a:schemeClr val="tx1"/>
                          </a:solidFill>
                          <a:latin typeface="Arial" pitchFamily="34" charset="0"/>
                          <a:cs typeface="Arial" pitchFamily="34" charset="0"/>
                        </a:rPr>
                        <a:t>cwnd</a:t>
                      </a:r>
                      <a:r>
                        <a:rPr lang="en-US" sz="1800" baseline="0" dirty="0">
                          <a:ln>
                            <a:noFill/>
                          </a:ln>
                          <a:solidFill>
                            <a:schemeClr val="tx1"/>
                          </a:solidFill>
                          <a:latin typeface="Arial" pitchFamily="34" charset="0"/>
                          <a:cs typeface="Arial" pitchFamily="34" charset="0"/>
                        </a:rPr>
                        <a:t>)</a:t>
                      </a:r>
                      <a:endParaRPr lang="en-US" sz="1800" dirty="0">
                        <a:ln>
                          <a:noFill/>
                        </a:ln>
                        <a:solidFill>
                          <a:schemeClr val="tx1"/>
                        </a:solidFill>
                        <a:latin typeface="Arial" pitchFamily="34" charset="0"/>
                        <a:cs typeface="Arial" pitchFamily="34" charset="0"/>
                      </a:endParaRP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Smooth out packet bursts</a:t>
                      </a: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40011">
                <a:tc>
                  <a:txBody>
                    <a:bodyPr/>
                    <a:lstStyle/>
                    <a:p>
                      <a:pPr algn="l"/>
                      <a:r>
                        <a:rPr lang="en-US" sz="1800" dirty="0">
                          <a:ln>
                            <a:noFill/>
                          </a:ln>
                          <a:solidFill>
                            <a:schemeClr val="tx1"/>
                          </a:solidFill>
                          <a:latin typeface="Arial" pitchFamily="34" charset="0"/>
                          <a:cs typeface="Arial" pitchFamily="34" charset="0"/>
                        </a:rPr>
                        <a:t>Slow-start</a:t>
                      </a: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Double</a:t>
                      </a:r>
                      <a:r>
                        <a:rPr lang="en-US" sz="1800" baseline="0" dirty="0">
                          <a:ln>
                            <a:noFill/>
                          </a:ln>
                          <a:solidFill>
                            <a:schemeClr val="tx1"/>
                          </a:solidFill>
                          <a:latin typeface="Arial" pitchFamily="34" charset="0"/>
                          <a:cs typeface="Arial" pitchFamily="34" charset="0"/>
                        </a:rPr>
                        <a:t> </a:t>
                      </a:r>
                      <a:r>
                        <a:rPr lang="en-US" sz="1800" baseline="0" dirty="0" err="1">
                          <a:ln>
                            <a:noFill/>
                          </a:ln>
                          <a:solidFill>
                            <a:schemeClr val="tx1"/>
                          </a:solidFill>
                          <a:latin typeface="Arial" pitchFamily="34" charset="0"/>
                          <a:cs typeface="Arial" pitchFamily="34" charset="0"/>
                        </a:rPr>
                        <a:t>cwnd</a:t>
                      </a:r>
                      <a:r>
                        <a:rPr lang="en-US" sz="1800" baseline="0" dirty="0">
                          <a:ln>
                            <a:noFill/>
                          </a:ln>
                          <a:solidFill>
                            <a:schemeClr val="tx1"/>
                          </a:solidFill>
                          <a:latin typeface="Arial" pitchFamily="34" charset="0"/>
                          <a:cs typeface="Arial" pitchFamily="34" charset="0"/>
                        </a:rPr>
                        <a:t> each RTT</a:t>
                      </a:r>
                      <a:endParaRPr lang="en-US" sz="1800" dirty="0">
                        <a:ln>
                          <a:noFill/>
                        </a:ln>
                        <a:solidFill>
                          <a:schemeClr val="tx1"/>
                        </a:solidFill>
                        <a:latin typeface="Arial" pitchFamily="34" charset="0"/>
                        <a:cs typeface="Arial" pitchFamily="34" charset="0"/>
                      </a:endParaRP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Rapidly</a:t>
                      </a:r>
                      <a:r>
                        <a:rPr lang="en-US" sz="1800" baseline="0" dirty="0">
                          <a:ln>
                            <a:noFill/>
                          </a:ln>
                          <a:solidFill>
                            <a:schemeClr val="tx1"/>
                          </a:solidFill>
                          <a:latin typeface="Arial" pitchFamily="34" charset="0"/>
                          <a:cs typeface="Arial" pitchFamily="34" charset="0"/>
                        </a:rPr>
                        <a:t> increase send rate to reach roughly the right level</a:t>
                      </a:r>
                      <a:endParaRPr lang="en-US" sz="1800" dirty="0">
                        <a:ln>
                          <a:noFill/>
                        </a:ln>
                        <a:solidFill>
                          <a:schemeClr val="tx1"/>
                        </a:solidFill>
                        <a:latin typeface="Arial" pitchFamily="34" charset="0"/>
                        <a:cs typeface="Arial" pitchFamily="34" charset="0"/>
                      </a:endParaRP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0011">
                <a:tc>
                  <a:txBody>
                    <a:bodyPr/>
                    <a:lstStyle/>
                    <a:p>
                      <a:pPr algn="l"/>
                      <a:r>
                        <a:rPr lang="en-US" sz="1800" dirty="0">
                          <a:ln>
                            <a:noFill/>
                          </a:ln>
                          <a:solidFill>
                            <a:schemeClr val="tx1"/>
                          </a:solidFill>
                          <a:latin typeface="Arial" pitchFamily="34" charset="0"/>
                          <a:cs typeface="Arial" pitchFamily="34" charset="0"/>
                        </a:rPr>
                        <a:t>Additive Increase</a:t>
                      </a: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Increase </a:t>
                      </a:r>
                      <a:r>
                        <a:rPr lang="en-US" sz="1800" dirty="0" err="1">
                          <a:ln>
                            <a:noFill/>
                          </a:ln>
                          <a:solidFill>
                            <a:schemeClr val="tx1"/>
                          </a:solidFill>
                          <a:latin typeface="Arial" pitchFamily="34" charset="0"/>
                          <a:cs typeface="Arial" pitchFamily="34" charset="0"/>
                        </a:rPr>
                        <a:t>cwnd</a:t>
                      </a:r>
                      <a:r>
                        <a:rPr lang="en-US" sz="1800" dirty="0">
                          <a:ln>
                            <a:noFill/>
                          </a:ln>
                          <a:solidFill>
                            <a:schemeClr val="tx1"/>
                          </a:solidFill>
                          <a:latin typeface="Arial" pitchFamily="34" charset="0"/>
                          <a:cs typeface="Arial" pitchFamily="34" charset="0"/>
                        </a:rPr>
                        <a:t> by 1 packet each RTT</a:t>
                      </a: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Slowly increase send rate to probe at about the right level </a:t>
                      </a: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914301">
                <a:tc>
                  <a:txBody>
                    <a:bodyPr/>
                    <a:lstStyle/>
                    <a:p>
                      <a:pPr algn="l"/>
                      <a:r>
                        <a:rPr lang="en-US" sz="1800" dirty="0">
                          <a:ln>
                            <a:noFill/>
                          </a:ln>
                          <a:solidFill>
                            <a:schemeClr val="tx1"/>
                          </a:solidFill>
                          <a:latin typeface="Arial" pitchFamily="34" charset="0"/>
                          <a:cs typeface="Arial" pitchFamily="34" charset="0"/>
                        </a:rPr>
                        <a:t>Fast</a:t>
                      </a:r>
                      <a:r>
                        <a:rPr lang="en-US" sz="1800" baseline="0" dirty="0">
                          <a:ln>
                            <a:noFill/>
                          </a:ln>
                          <a:solidFill>
                            <a:schemeClr val="tx1"/>
                          </a:solidFill>
                          <a:latin typeface="Arial" pitchFamily="34" charset="0"/>
                          <a:cs typeface="Arial" pitchFamily="34" charset="0"/>
                        </a:rPr>
                        <a:t> retransmit / recovery</a:t>
                      </a:r>
                      <a:endParaRPr lang="en-US" sz="1800" dirty="0">
                        <a:ln>
                          <a:noFill/>
                        </a:ln>
                        <a:solidFill>
                          <a:schemeClr val="tx1"/>
                        </a:solidFill>
                        <a:latin typeface="Arial" pitchFamily="34" charset="0"/>
                        <a:cs typeface="Arial" pitchFamily="34" charset="0"/>
                      </a:endParaRP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Resend lost packet after</a:t>
                      </a:r>
                      <a:r>
                        <a:rPr lang="en-US" sz="1800" baseline="0" dirty="0">
                          <a:ln>
                            <a:noFill/>
                          </a:ln>
                          <a:solidFill>
                            <a:schemeClr val="tx1"/>
                          </a:solidFill>
                          <a:latin typeface="Arial" pitchFamily="34" charset="0"/>
                          <a:cs typeface="Arial" pitchFamily="34" charset="0"/>
                        </a:rPr>
                        <a:t> 3 duplicate ACKs; send new packet for each new ACK</a:t>
                      </a:r>
                      <a:endParaRPr lang="en-US" sz="1800" dirty="0">
                        <a:ln>
                          <a:noFill/>
                        </a:ln>
                        <a:solidFill>
                          <a:schemeClr val="tx1"/>
                        </a:solidFill>
                        <a:latin typeface="Arial" pitchFamily="34" charset="0"/>
                        <a:cs typeface="Arial" pitchFamily="34" charset="0"/>
                      </a:endParaRP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Recover from a lost packet without stopping ACK clock</a:t>
                      </a:r>
                    </a:p>
                  </a:txBody>
                  <a:tcPr marL="94964" marR="94964" marT="45715" marB="4571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(1 of 6)</a:t>
            </a:r>
          </a:p>
        </p:txBody>
      </p:sp>
      <p:sp>
        <p:nvSpPr>
          <p:cNvPr id="3" name="Text Placeholder 2"/>
          <p:cNvSpPr>
            <a:spLocks noGrp="1"/>
          </p:cNvSpPr>
          <p:nvPr>
            <p:ph type="body" idx="1"/>
          </p:nvPr>
        </p:nvSpPr>
        <p:spPr>
          <a:xfrm>
            <a:off x="1981200" y="5305932"/>
            <a:ext cx="8229600" cy="1018367"/>
          </a:xfrm>
        </p:spPr>
        <p:txBody>
          <a:bodyPr/>
          <a:lstStyle/>
          <a:p>
            <a:pPr algn="ctr"/>
            <a:r>
              <a:rPr lang="en-US" dirty="0"/>
              <a:t>A burst of packets from a sender and the returning </a:t>
            </a:r>
            <a:r>
              <a:rPr lang="en-US" dirty="0" err="1"/>
              <a:t>ack</a:t>
            </a:r>
            <a:r>
              <a:rPr lang="en-US" dirty="0"/>
              <a:t> clock</a:t>
            </a:r>
          </a:p>
        </p:txBody>
      </p:sp>
      <p:pic>
        <p:nvPicPr>
          <p:cNvPr id="4" name="Picture Placeholder 3" descr="Figure 6-43. A burst of packets from a sender and the returning ack cloc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48171" y="3622573"/>
            <a:ext cx="7895658" cy="1649060"/>
          </a:xfrm>
        </p:spPr>
      </p:pic>
      <p:sp>
        <p:nvSpPr>
          <p:cNvPr id="5" name="矩形 4">
            <a:extLst>
              <a:ext uri="{FF2B5EF4-FFF2-40B4-BE49-F238E27FC236}">
                <a16:creationId xmlns:a16="http://schemas.microsoft.com/office/drawing/2014/main" id="{5D752096-F1C9-4946-BF60-FB8E9E482169}"/>
              </a:ext>
            </a:extLst>
          </p:cNvPr>
          <p:cNvSpPr/>
          <p:nvPr/>
        </p:nvSpPr>
        <p:spPr>
          <a:xfrm>
            <a:off x="2249424" y="1586367"/>
            <a:ext cx="7794405" cy="1569660"/>
          </a:xfrm>
          <a:prstGeom prst="rect">
            <a:avLst/>
          </a:prstGeom>
        </p:spPr>
        <p:txBody>
          <a:bodyPr wrap="square">
            <a:spAutoFit/>
          </a:bodyPr>
          <a:lstStyle/>
          <a:p>
            <a:r>
              <a:rPr lang="en-US" altLang="zh-CN" sz="2400" dirty="0">
                <a:ea typeface="宋体" panose="02010600030101010101" pitchFamily="2" charset="-122"/>
              </a:rPr>
              <a:t>Congestion window controls the sending rate</a:t>
            </a:r>
          </a:p>
          <a:p>
            <a:pPr marL="342900" lvl="1" indent="-342900">
              <a:buFont typeface="Arial" panose="020B0604020202020204" pitchFamily="34" charset="0"/>
              <a:buChar char="•"/>
            </a:pPr>
            <a:r>
              <a:rPr lang="en-US" altLang="zh-CN" sz="2400" dirty="0">
                <a:ea typeface="宋体" panose="02010600030101010101" pitchFamily="2" charset="-122"/>
              </a:rPr>
              <a:t>Rate is </a:t>
            </a:r>
            <a:r>
              <a:rPr lang="en-US" altLang="zh-CN" sz="2400" dirty="0" err="1">
                <a:ea typeface="宋体" panose="02010600030101010101" pitchFamily="2" charset="-122"/>
              </a:rPr>
              <a:t>cwnd</a:t>
            </a:r>
            <a:r>
              <a:rPr lang="en-US" altLang="zh-CN" sz="2400" dirty="0">
                <a:ea typeface="宋体" panose="02010600030101010101" pitchFamily="2" charset="-122"/>
              </a:rPr>
              <a:t> / RTT; window can stop sender quickly </a:t>
            </a:r>
          </a:p>
          <a:p>
            <a:pPr marL="342900" lvl="1" indent="-342900">
              <a:buFont typeface="Arial" panose="020B0604020202020204" pitchFamily="34" charset="0"/>
              <a:buChar char="•"/>
            </a:pPr>
            <a:r>
              <a:rPr lang="en-US" altLang="zh-CN" sz="2400" u="sng" dirty="0">
                <a:ea typeface="宋体" panose="02010600030101010101" pitchFamily="2" charset="-122"/>
              </a:rPr>
              <a:t>ACK clock</a:t>
            </a:r>
            <a:r>
              <a:rPr lang="en-US" altLang="zh-CN" sz="2400" dirty="0">
                <a:ea typeface="宋体" panose="02010600030101010101" pitchFamily="2" charset="-122"/>
              </a:rPr>
              <a:t> (regular receipt of ACKs) paces traffic and </a:t>
            </a:r>
            <a:r>
              <a:rPr lang="en-US" altLang="zh-CN" sz="2400" dirty="0" err="1">
                <a:ea typeface="宋体" panose="02010600030101010101" pitchFamily="2" charset="-122"/>
              </a:rPr>
              <a:t>smoothes</a:t>
            </a:r>
            <a:r>
              <a:rPr lang="en-US" altLang="zh-CN" sz="2400" dirty="0">
                <a:ea typeface="宋体" panose="02010600030101010101" pitchFamily="2" charset="-122"/>
              </a:rPr>
              <a:t> out sender bursts</a:t>
            </a:r>
          </a:p>
        </p:txBody>
      </p:sp>
      <p:sp>
        <p:nvSpPr>
          <p:cNvPr id="6" name="TextBox 5">
            <a:extLst>
              <a:ext uri="{FF2B5EF4-FFF2-40B4-BE49-F238E27FC236}">
                <a16:creationId xmlns:a16="http://schemas.microsoft.com/office/drawing/2014/main" id="{6823B8D9-C5DC-4F17-8E06-BA7291426B0A}"/>
              </a:ext>
            </a:extLst>
          </p:cNvPr>
          <p:cNvSpPr txBox="1">
            <a:spLocks noChangeArrowheads="1"/>
          </p:cNvSpPr>
          <p:nvPr/>
        </p:nvSpPr>
        <p:spPr bwMode="auto">
          <a:xfrm>
            <a:off x="2881694" y="5507338"/>
            <a:ext cx="60567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dirty="0">
                <a:solidFill>
                  <a:srgbClr val="FF2BD8"/>
                </a:solidFill>
                <a:ea typeface="宋体" panose="02010600030101010101" pitchFamily="2" charset="-122"/>
              </a:rPr>
              <a:t>ACKs pace new segments into the network and smooth bursts</a:t>
            </a:r>
          </a:p>
        </p:txBody>
      </p:sp>
    </p:spTree>
    <p:extLst>
      <p:ext uri="{BB962C8B-B14F-4D97-AF65-F5344CB8AC3E}">
        <p14:creationId xmlns:p14="http://schemas.microsoft.com/office/powerpoint/2010/main" val="899160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(2 of 6)</a:t>
            </a:r>
          </a:p>
        </p:txBody>
      </p:sp>
      <p:sp>
        <p:nvSpPr>
          <p:cNvPr id="3" name="Text Placeholder 2"/>
          <p:cNvSpPr>
            <a:spLocks noGrp="1"/>
          </p:cNvSpPr>
          <p:nvPr>
            <p:ph type="body" idx="1"/>
          </p:nvPr>
        </p:nvSpPr>
        <p:spPr>
          <a:xfrm>
            <a:off x="1981200" y="5930630"/>
            <a:ext cx="8229600" cy="485039"/>
          </a:xfrm>
        </p:spPr>
        <p:txBody>
          <a:bodyPr/>
          <a:lstStyle/>
          <a:p>
            <a:pPr algn="ctr"/>
            <a:r>
              <a:rPr lang="en-US" dirty="0"/>
              <a:t>Slow start from an initial congestion window of one segment</a:t>
            </a:r>
          </a:p>
        </p:txBody>
      </p:sp>
      <p:pic>
        <p:nvPicPr>
          <p:cNvPr id="4" name="Picture Placeholder 3" descr="Figure 6-44. Slow start from an initial congestion window of one segmen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462528" y="2421655"/>
            <a:ext cx="6062472" cy="3394293"/>
          </a:xfrm>
        </p:spPr>
      </p:pic>
      <p:sp>
        <p:nvSpPr>
          <p:cNvPr id="5" name="矩形 4">
            <a:extLst>
              <a:ext uri="{FF2B5EF4-FFF2-40B4-BE49-F238E27FC236}">
                <a16:creationId xmlns:a16="http://schemas.microsoft.com/office/drawing/2014/main" id="{55C783EC-B3A9-4F65-8085-4A59E4B37C8F}"/>
              </a:ext>
            </a:extLst>
          </p:cNvPr>
          <p:cNvSpPr/>
          <p:nvPr/>
        </p:nvSpPr>
        <p:spPr>
          <a:xfrm>
            <a:off x="2438400" y="1579483"/>
            <a:ext cx="7303008" cy="707886"/>
          </a:xfrm>
          <a:prstGeom prst="rect">
            <a:avLst/>
          </a:prstGeom>
        </p:spPr>
        <p:txBody>
          <a:bodyPr wrap="square">
            <a:spAutoFit/>
          </a:bodyPr>
          <a:lstStyle/>
          <a:p>
            <a:r>
              <a:rPr lang="en-US" altLang="zh-CN" sz="2000" dirty="0">
                <a:ea typeface="宋体" panose="02010600030101010101" pitchFamily="2" charset="-122"/>
              </a:rPr>
              <a:t>Slow start grows congestion window exponentially</a:t>
            </a:r>
          </a:p>
          <a:p>
            <a:pPr marL="342900" lvl="1" indent="-342900">
              <a:buFont typeface="Arial" panose="020B0604020202020204" pitchFamily="34" charset="0"/>
              <a:buChar char="•"/>
            </a:pPr>
            <a:r>
              <a:rPr lang="en-US" altLang="zh-CN" sz="2000" dirty="0">
                <a:ea typeface="宋体" panose="02010600030101010101" pitchFamily="2" charset="-122"/>
              </a:rPr>
              <a:t>Doubles every RTT while keeping ACK clock going</a:t>
            </a:r>
          </a:p>
        </p:txBody>
      </p:sp>
      <p:sp>
        <p:nvSpPr>
          <p:cNvPr id="6" name="TextBox 8">
            <a:extLst>
              <a:ext uri="{FF2B5EF4-FFF2-40B4-BE49-F238E27FC236}">
                <a16:creationId xmlns:a16="http://schemas.microsoft.com/office/drawing/2014/main" id="{B980E083-B1B3-46D2-8054-9B1DE0EDCC94}"/>
              </a:ext>
            </a:extLst>
          </p:cNvPr>
          <p:cNvSpPr txBox="1">
            <a:spLocks noChangeArrowheads="1"/>
          </p:cNvSpPr>
          <p:nvPr/>
        </p:nvSpPr>
        <p:spPr bwMode="auto">
          <a:xfrm>
            <a:off x="2242947" y="3795744"/>
            <a:ext cx="2247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a:solidFill>
                  <a:srgbClr val="FF2BD8"/>
                </a:solidFill>
                <a:ea typeface="宋体" panose="02010600030101010101" pitchFamily="2" charset="-122"/>
              </a:rPr>
              <a:t>Increment cwnd for each new ACK</a:t>
            </a:r>
          </a:p>
        </p:txBody>
      </p:sp>
    </p:spTree>
    <p:extLst>
      <p:ext uri="{BB962C8B-B14F-4D97-AF65-F5344CB8AC3E}">
        <p14:creationId xmlns:p14="http://schemas.microsoft.com/office/powerpoint/2010/main" val="20510647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(3 of 6)</a:t>
            </a:r>
          </a:p>
        </p:txBody>
      </p:sp>
      <p:sp>
        <p:nvSpPr>
          <p:cNvPr id="3" name="Text Placeholder 2"/>
          <p:cNvSpPr>
            <a:spLocks noGrp="1"/>
          </p:cNvSpPr>
          <p:nvPr>
            <p:ph type="body" idx="1"/>
          </p:nvPr>
        </p:nvSpPr>
        <p:spPr/>
        <p:txBody>
          <a:bodyPr/>
          <a:lstStyle/>
          <a:p>
            <a:pPr algn="ctr"/>
            <a:r>
              <a:rPr lang="en-US" dirty="0"/>
              <a:t>Additive increase from an initial congestion window of one segment</a:t>
            </a:r>
          </a:p>
        </p:txBody>
      </p:sp>
      <p:pic>
        <p:nvPicPr>
          <p:cNvPr id="4" name="Picture Placeholder 3" descr="Figure 6-45. Additive increase from an initial congestion window of one segmen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453272" y="1807030"/>
            <a:ext cx="4991543" cy="3505215"/>
          </a:xfrm>
        </p:spPr>
      </p:pic>
      <p:sp>
        <p:nvSpPr>
          <p:cNvPr id="5" name="矩形 4">
            <a:extLst>
              <a:ext uri="{FF2B5EF4-FFF2-40B4-BE49-F238E27FC236}">
                <a16:creationId xmlns:a16="http://schemas.microsoft.com/office/drawing/2014/main" id="{92BE2408-993C-4893-A584-7319F30E7174}"/>
              </a:ext>
            </a:extLst>
          </p:cNvPr>
          <p:cNvSpPr/>
          <p:nvPr/>
        </p:nvSpPr>
        <p:spPr>
          <a:xfrm>
            <a:off x="1957753" y="2778946"/>
            <a:ext cx="2895600" cy="1323439"/>
          </a:xfrm>
          <a:prstGeom prst="rect">
            <a:avLst/>
          </a:prstGeom>
        </p:spPr>
        <p:txBody>
          <a:bodyPr wrap="square">
            <a:spAutoFit/>
          </a:bodyPr>
          <a:lstStyle/>
          <a:p>
            <a:r>
              <a:rPr lang="en-US" altLang="zh-CN" sz="2000" dirty="0">
                <a:ea typeface="宋体" panose="02010600030101010101" pitchFamily="2" charset="-122"/>
              </a:rPr>
              <a:t>Additive increase grows </a:t>
            </a:r>
            <a:r>
              <a:rPr lang="en-US" altLang="zh-CN" sz="2000" dirty="0" err="1">
                <a:ea typeface="宋体" panose="02010600030101010101" pitchFamily="2" charset="-122"/>
              </a:rPr>
              <a:t>cwnd</a:t>
            </a:r>
            <a:r>
              <a:rPr lang="en-US" altLang="zh-CN" sz="2000" dirty="0">
                <a:ea typeface="宋体" panose="02010600030101010101" pitchFamily="2" charset="-122"/>
              </a:rPr>
              <a:t> slowly</a:t>
            </a:r>
          </a:p>
          <a:p>
            <a:pPr marL="342900" lvl="1" indent="-342900">
              <a:buFont typeface="Arial" panose="020B0604020202020204" pitchFamily="34" charset="0"/>
              <a:buChar char="•"/>
            </a:pPr>
            <a:r>
              <a:rPr lang="en-US" altLang="zh-CN" sz="2000" dirty="0">
                <a:ea typeface="宋体" panose="02010600030101010101" pitchFamily="2" charset="-122"/>
              </a:rPr>
              <a:t>Adds 1 every RTT</a:t>
            </a:r>
          </a:p>
          <a:p>
            <a:pPr marL="342900" lvl="1" indent="-342900">
              <a:buFont typeface="Arial" panose="020B0604020202020204" pitchFamily="34" charset="0"/>
              <a:buChar char="•"/>
            </a:pPr>
            <a:r>
              <a:rPr lang="en-US" altLang="zh-CN" sz="2000" dirty="0">
                <a:ea typeface="宋体" panose="02010600030101010101" pitchFamily="2" charset="-122"/>
              </a:rPr>
              <a:t>Keeps ACK clock</a:t>
            </a:r>
          </a:p>
        </p:txBody>
      </p:sp>
    </p:spTree>
    <p:extLst>
      <p:ext uri="{BB962C8B-B14F-4D97-AF65-F5344CB8AC3E}">
        <p14:creationId xmlns:p14="http://schemas.microsoft.com/office/powerpoint/2010/main" val="3034701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(4 of 6)</a:t>
            </a:r>
          </a:p>
        </p:txBody>
      </p:sp>
      <p:sp>
        <p:nvSpPr>
          <p:cNvPr id="3" name="Text Placeholder 2"/>
          <p:cNvSpPr>
            <a:spLocks noGrp="1"/>
          </p:cNvSpPr>
          <p:nvPr>
            <p:ph type="body" idx="1"/>
          </p:nvPr>
        </p:nvSpPr>
        <p:spPr>
          <a:xfrm>
            <a:off x="1981200" y="5475396"/>
            <a:ext cx="8229600" cy="593943"/>
          </a:xfrm>
        </p:spPr>
        <p:txBody>
          <a:bodyPr/>
          <a:lstStyle/>
          <a:p>
            <a:pPr algn="ctr"/>
            <a:r>
              <a:rPr lang="en-US" dirty="0"/>
              <a:t>Slow start followed by additive increase in TCP Tahoe</a:t>
            </a:r>
          </a:p>
        </p:txBody>
      </p:sp>
      <p:pic>
        <p:nvPicPr>
          <p:cNvPr id="4" name="Picture Placeholder 3" descr="Figure 6-46. Slow start followed by additive increase in TCP Taho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905096" y="2590201"/>
            <a:ext cx="6381808" cy="2995010"/>
          </a:xfrm>
        </p:spPr>
      </p:pic>
      <p:sp>
        <p:nvSpPr>
          <p:cNvPr id="5" name="矩形 4">
            <a:extLst>
              <a:ext uri="{FF2B5EF4-FFF2-40B4-BE49-F238E27FC236}">
                <a16:creationId xmlns:a16="http://schemas.microsoft.com/office/drawing/2014/main" id="{6BB56BCD-DF97-429A-BB77-D0DA75A37793}"/>
              </a:ext>
            </a:extLst>
          </p:cNvPr>
          <p:cNvSpPr/>
          <p:nvPr/>
        </p:nvSpPr>
        <p:spPr>
          <a:xfrm>
            <a:off x="2127504" y="1527302"/>
            <a:ext cx="7711440" cy="830997"/>
          </a:xfrm>
          <a:prstGeom prst="rect">
            <a:avLst/>
          </a:prstGeom>
        </p:spPr>
        <p:txBody>
          <a:bodyPr wrap="square">
            <a:spAutoFit/>
          </a:bodyPr>
          <a:lstStyle/>
          <a:p>
            <a:r>
              <a:rPr lang="en-US" altLang="zh-CN" sz="2400" dirty="0">
                <a:ea typeface="宋体" panose="02010600030101010101" pitchFamily="2" charset="-122"/>
              </a:rPr>
              <a:t>Slow start followed by additive increase (TCP Tahoe)</a:t>
            </a:r>
          </a:p>
          <a:p>
            <a:pPr marL="342900" lvl="1" indent="-342900">
              <a:buFont typeface="Arial" panose="020B0604020202020204" pitchFamily="34" charset="0"/>
              <a:buChar char="•"/>
            </a:pPr>
            <a:r>
              <a:rPr lang="en-US" altLang="zh-CN" sz="2400" dirty="0">
                <a:ea typeface="宋体" panose="02010600030101010101" pitchFamily="2" charset="-122"/>
              </a:rPr>
              <a:t>Threshold is half of previous loss </a:t>
            </a:r>
            <a:r>
              <a:rPr lang="en-US" altLang="zh-CN" sz="2400" dirty="0" err="1">
                <a:ea typeface="宋体" panose="02010600030101010101" pitchFamily="2" charset="-122"/>
              </a:rPr>
              <a:t>cwnd</a:t>
            </a:r>
            <a:endParaRPr lang="en-US" altLang="zh-CN" sz="2400" dirty="0">
              <a:ea typeface="宋体" panose="02010600030101010101" pitchFamily="2" charset="-122"/>
            </a:endParaRPr>
          </a:p>
        </p:txBody>
      </p:sp>
      <p:sp>
        <p:nvSpPr>
          <p:cNvPr id="6" name="TextBox 9">
            <a:extLst>
              <a:ext uri="{FF2B5EF4-FFF2-40B4-BE49-F238E27FC236}">
                <a16:creationId xmlns:a16="http://schemas.microsoft.com/office/drawing/2014/main" id="{9A19F7D0-0EA6-44C8-8C24-AD4598A0A2CF}"/>
              </a:ext>
            </a:extLst>
          </p:cNvPr>
          <p:cNvSpPr txBox="1">
            <a:spLocks noChangeArrowheads="1"/>
          </p:cNvSpPr>
          <p:nvPr/>
        </p:nvSpPr>
        <p:spPr bwMode="auto">
          <a:xfrm>
            <a:off x="4506660" y="4313683"/>
            <a:ext cx="24183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solidFill>
                  <a:srgbClr val="FF2BD8"/>
                </a:solidFill>
                <a:ea typeface="宋体" panose="02010600030101010101" pitchFamily="2" charset="-122"/>
              </a:rPr>
              <a:t>Loss causes timeout; ACK clock has stopped so slow-start again</a:t>
            </a:r>
          </a:p>
        </p:txBody>
      </p:sp>
      <p:cxnSp>
        <p:nvCxnSpPr>
          <p:cNvPr id="7" name="Straight Arrow Connector 12">
            <a:extLst>
              <a:ext uri="{FF2B5EF4-FFF2-40B4-BE49-F238E27FC236}">
                <a16:creationId xmlns:a16="http://schemas.microsoft.com/office/drawing/2014/main" id="{7C4BBAAC-0158-4F50-AAC0-2C2BB314F886}"/>
              </a:ext>
            </a:extLst>
          </p:cNvPr>
          <p:cNvCxnSpPr>
            <a:cxnSpLocks noChangeShapeType="1"/>
          </p:cNvCxnSpPr>
          <p:nvPr/>
        </p:nvCxnSpPr>
        <p:spPr bwMode="auto">
          <a:xfrm rot="5400000" flipH="1" flipV="1">
            <a:off x="6105525" y="3810000"/>
            <a:ext cx="647700" cy="361950"/>
          </a:xfrm>
          <a:prstGeom prst="straightConnector1">
            <a:avLst/>
          </a:prstGeom>
          <a:noFill/>
          <a:ln w="19050" algn="ctr">
            <a:solidFill>
              <a:schemeClr val="tx1"/>
            </a:solidFill>
            <a:round/>
            <a:headEnd/>
            <a:tailEnd type="arrow" w="med" len="med"/>
          </a:ln>
        </p:spPr>
      </p:cxnSp>
      <p:sp>
        <p:nvSpPr>
          <p:cNvPr id="8" name="矩形 7">
            <a:extLst>
              <a:ext uri="{FF2B5EF4-FFF2-40B4-BE49-F238E27FC236}">
                <a16:creationId xmlns:a16="http://schemas.microsoft.com/office/drawing/2014/main" id="{0C7A5B85-F6FB-4515-8CDE-D8923288B84C}"/>
              </a:ext>
            </a:extLst>
          </p:cNvPr>
          <p:cNvSpPr/>
          <p:nvPr/>
        </p:nvSpPr>
        <p:spPr>
          <a:xfrm>
            <a:off x="8287268" y="2239638"/>
            <a:ext cx="2013625" cy="1323439"/>
          </a:xfrm>
          <a:prstGeom prst="rect">
            <a:avLst/>
          </a:prstGeom>
        </p:spPr>
        <p:txBody>
          <a:bodyPr wrap="square">
            <a:spAutoFit/>
          </a:bodyPr>
          <a:lstStyle/>
          <a:p>
            <a:r>
              <a:rPr lang="en-US" altLang="zh-CN" sz="1600" b="1" dirty="0">
                <a:solidFill>
                  <a:srgbClr val="0000FF"/>
                </a:solidFill>
                <a:latin typeface="GillSans-Bold"/>
              </a:rPr>
              <a:t>new ack:</a:t>
            </a:r>
          </a:p>
          <a:p>
            <a:r>
              <a:rPr lang="en-US" altLang="zh-CN" sz="1600" dirty="0">
                <a:solidFill>
                  <a:srgbClr val="0000FF"/>
                </a:solidFill>
                <a:latin typeface="GillSans"/>
              </a:rPr>
              <a:t>if (</a:t>
            </a:r>
            <a:r>
              <a:rPr lang="en-US" altLang="zh-CN" sz="1600" dirty="0" err="1">
                <a:solidFill>
                  <a:srgbClr val="0000FF"/>
                </a:solidFill>
                <a:latin typeface="GillSans"/>
              </a:rPr>
              <a:t>cwnd</a:t>
            </a:r>
            <a:r>
              <a:rPr lang="en-US" altLang="zh-CN" sz="1600" dirty="0">
                <a:solidFill>
                  <a:srgbClr val="0000FF"/>
                </a:solidFill>
                <a:latin typeface="GillSans"/>
              </a:rPr>
              <a:t> &lt; </a:t>
            </a:r>
            <a:r>
              <a:rPr lang="en-US" altLang="zh-CN" sz="1600" dirty="0" err="1">
                <a:solidFill>
                  <a:srgbClr val="0000FF"/>
                </a:solidFill>
                <a:latin typeface="GillSans"/>
              </a:rPr>
              <a:t>sstresh</a:t>
            </a:r>
            <a:r>
              <a:rPr lang="en-US" altLang="zh-CN" sz="1600" dirty="0">
                <a:solidFill>
                  <a:srgbClr val="0000FF"/>
                </a:solidFill>
                <a:latin typeface="GillSans"/>
              </a:rPr>
              <a:t>)</a:t>
            </a:r>
          </a:p>
          <a:p>
            <a:r>
              <a:rPr lang="en-US" altLang="zh-CN" sz="1600" dirty="0">
                <a:solidFill>
                  <a:srgbClr val="0000FF"/>
                </a:solidFill>
                <a:latin typeface="GillSans"/>
              </a:rPr>
              <a:t>    </a:t>
            </a:r>
            <a:r>
              <a:rPr lang="en-US" altLang="zh-CN" sz="1600" dirty="0" err="1">
                <a:solidFill>
                  <a:srgbClr val="0000FF"/>
                </a:solidFill>
                <a:latin typeface="GillSans"/>
              </a:rPr>
              <a:t>cwnd</a:t>
            </a:r>
            <a:r>
              <a:rPr lang="en-US" altLang="zh-CN" sz="1600" dirty="0">
                <a:solidFill>
                  <a:srgbClr val="0000FF"/>
                </a:solidFill>
                <a:latin typeface="GillSans"/>
              </a:rPr>
              <a:t> += 1</a:t>
            </a:r>
          </a:p>
          <a:p>
            <a:r>
              <a:rPr lang="en-US" altLang="zh-CN" sz="1600" dirty="0">
                <a:solidFill>
                  <a:srgbClr val="0000FF"/>
                </a:solidFill>
                <a:latin typeface="GillSans"/>
              </a:rPr>
              <a:t>else</a:t>
            </a:r>
          </a:p>
          <a:p>
            <a:r>
              <a:rPr lang="en-US" altLang="zh-CN" sz="1600" dirty="0">
                <a:solidFill>
                  <a:srgbClr val="0000FF"/>
                </a:solidFill>
                <a:latin typeface="GillSans"/>
              </a:rPr>
              <a:t>    </a:t>
            </a:r>
            <a:r>
              <a:rPr lang="en-US" altLang="zh-CN" sz="1600" dirty="0" err="1">
                <a:solidFill>
                  <a:srgbClr val="0000FF"/>
                </a:solidFill>
                <a:latin typeface="GillSans"/>
              </a:rPr>
              <a:t>cwnd</a:t>
            </a:r>
            <a:r>
              <a:rPr lang="en-US" altLang="zh-CN" sz="1600" dirty="0">
                <a:solidFill>
                  <a:srgbClr val="0000FF"/>
                </a:solidFill>
                <a:latin typeface="GillSans"/>
              </a:rPr>
              <a:t> += 1/</a:t>
            </a:r>
            <a:r>
              <a:rPr lang="en-US" altLang="zh-CN" sz="1600" dirty="0" err="1">
                <a:solidFill>
                  <a:srgbClr val="0000FF"/>
                </a:solidFill>
                <a:latin typeface="GillSans"/>
              </a:rPr>
              <a:t>cwnd</a:t>
            </a:r>
            <a:endParaRPr lang="zh-CN" altLang="en-US" sz="1600" dirty="0">
              <a:solidFill>
                <a:srgbClr val="0000FF"/>
              </a:solidFill>
            </a:endParaRPr>
          </a:p>
        </p:txBody>
      </p:sp>
      <p:sp>
        <p:nvSpPr>
          <p:cNvPr id="9" name="矩形 8">
            <a:extLst>
              <a:ext uri="{FF2B5EF4-FFF2-40B4-BE49-F238E27FC236}">
                <a16:creationId xmlns:a16="http://schemas.microsoft.com/office/drawing/2014/main" id="{DBF9F2E6-6878-4023-836F-2259A92ECC33}"/>
              </a:ext>
            </a:extLst>
          </p:cNvPr>
          <p:cNvSpPr/>
          <p:nvPr/>
        </p:nvSpPr>
        <p:spPr>
          <a:xfrm>
            <a:off x="8304179" y="4037161"/>
            <a:ext cx="2224322" cy="1077218"/>
          </a:xfrm>
          <a:prstGeom prst="rect">
            <a:avLst/>
          </a:prstGeom>
        </p:spPr>
        <p:txBody>
          <a:bodyPr wrap="square">
            <a:spAutoFit/>
          </a:bodyPr>
          <a:lstStyle/>
          <a:p>
            <a:r>
              <a:rPr lang="en-US" altLang="zh-CN" sz="1600" b="1" dirty="0">
                <a:solidFill>
                  <a:srgbClr val="0000FF"/>
                </a:solidFill>
                <a:latin typeface="GillSans-Bold"/>
              </a:rPr>
              <a:t>timeout/3rd dup ack:</a:t>
            </a:r>
          </a:p>
          <a:p>
            <a:r>
              <a:rPr lang="en-US" altLang="zh-CN" sz="1600" dirty="0">
                <a:solidFill>
                  <a:srgbClr val="0000FF"/>
                </a:solidFill>
                <a:latin typeface="GillSans"/>
              </a:rPr>
              <a:t>retransmit all </a:t>
            </a:r>
            <a:r>
              <a:rPr lang="en-US" altLang="zh-CN" sz="1600" dirty="0" err="1">
                <a:solidFill>
                  <a:srgbClr val="0000FF"/>
                </a:solidFill>
                <a:latin typeface="GillSans"/>
              </a:rPr>
              <a:t>unacked</a:t>
            </a:r>
            <a:endParaRPr lang="en-US" altLang="zh-CN" sz="1600" dirty="0">
              <a:solidFill>
                <a:srgbClr val="0000FF"/>
              </a:solidFill>
              <a:latin typeface="GillSans"/>
            </a:endParaRPr>
          </a:p>
          <a:p>
            <a:r>
              <a:rPr lang="en-US" altLang="zh-CN" sz="1600" dirty="0" err="1">
                <a:solidFill>
                  <a:srgbClr val="0000FF"/>
                </a:solidFill>
                <a:latin typeface="GillSans"/>
              </a:rPr>
              <a:t>ssthresh</a:t>
            </a:r>
            <a:r>
              <a:rPr lang="en-US" altLang="zh-CN" sz="1600" dirty="0">
                <a:solidFill>
                  <a:srgbClr val="0000FF"/>
                </a:solidFill>
                <a:latin typeface="GillSans"/>
              </a:rPr>
              <a:t> = </a:t>
            </a:r>
            <a:r>
              <a:rPr lang="en-US" altLang="zh-CN" sz="1600" dirty="0" err="1">
                <a:solidFill>
                  <a:srgbClr val="0000FF"/>
                </a:solidFill>
                <a:latin typeface="GillSans"/>
              </a:rPr>
              <a:t>cwnd</a:t>
            </a:r>
            <a:r>
              <a:rPr lang="en-US" altLang="zh-CN" sz="1600" dirty="0">
                <a:solidFill>
                  <a:srgbClr val="0000FF"/>
                </a:solidFill>
                <a:latin typeface="GillSans"/>
              </a:rPr>
              <a:t>/2</a:t>
            </a:r>
          </a:p>
          <a:p>
            <a:r>
              <a:rPr lang="en-US" altLang="zh-CN" sz="1600" dirty="0" err="1">
                <a:solidFill>
                  <a:srgbClr val="0000FF"/>
                </a:solidFill>
                <a:latin typeface="GillSans"/>
              </a:rPr>
              <a:t>cwnd</a:t>
            </a:r>
            <a:r>
              <a:rPr lang="en-US" altLang="zh-CN" sz="1600" dirty="0">
                <a:solidFill>
                  <a:srgbClr val="0000FF"/>
                </a:solidFill>
                <a:latin typeface="GillSans"/>
              </a:rPr>
              <a:t> = 1</a:t>
            </a:r>
            <a:endParaRPr lang="zh-CN" altLang="en-US" sz="1600" dirty="0">
              <a:solidFill>
                <a:srgbClr val="0000FF"/>
              </a:solidFill>
            </a:endParaRPr>
          </a:p>
        </p:txBody>
      </p:sp>
      <p:sp>
        <p:nvSpPr>
          <p:cNvPr id="10" name="矩形 9">
            <a:extLst>
              <a:ext uri="{FF2B5EF4-FFF2-40B4-BE49-F238E27FC236}">
                <a16:creationId xmlns:a16="http://schemas.microsoft.com/office/drawing/2014/main" id="{B445C1A5-54E5-4DC5-BF8F-EFB2E44E3A67}"/>
              </a:ext>
            </a:extLst>
          </p:cNvPr>
          <p:cNvSpPr/>
          <p:nvPr/>
        </p:nvSpPr>
        <p:spPr>
          <a:xfrm>
            <a:off x="2318757" y="6018454"/>
            <a:ext cx="7711440" cy="338554"/>
          </a:xfrm>
          <a:prstGeom prst="rect">
            <a:avLst/>
          </a:prstGeom>
        </p:spPr>
        <p:txBody>
          <a:bodyPr wrap="square">
            <a:spAutoFit/>
          </a:bodyPr>
          <a:lstStyle/>
          <a:p>
            <a:r>
              <a:rPr lang="en-US" altLang="zh-CN" sz="1600" dirty="0">
                <a:solidFill>
                  <a:srgbClr val="0000FF"/>
                </a:solidFill>
                <a:latin typeface="GillSans"/>
              </a:rPr>
              <a:t>Improving TCP Tahoe: Packets still getting through in dup ack – no need to reset the clock!</a:t>
            </a:r>
            <a:endParaRPr lang="zh-CN" altLang="en-US" sz="1600" dirty="0">
              <a:solidFill>
                <a:srgbClr val="0000FF"/>
              </a:solidFill>
            </a:endParaRPr>
          </a:p>
        </p:txBody>
      </p:sp>
    </p:spTree>
    <p:extLst>
      <p:ext uri="{BB962C8B-B14F-4D97-AF65-F5344CB8AC3E}">
        <p14:creationId xmlns:p14="http://schemas.microsoft.com/office/powerpoint/2010/main" val="40725429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(5 of 6)</a:t>
            </a:r>
          </a:p>
        </p:txBody>
      </p:sp>
      <p:sp>
        <p:nvSpPr>
          <p:cNvPr id="3" name="Text Placeholder 2"/>
          <p:cNvSpPr>
            <a:spLocks noGrp="1"/>
          </p:cNvSpPr>
          <p:nvPr>
            <p:ph type="body" idx="1"/>
          </p:nvPr>
        </p:nvSpPr>
        <p:spPr>
          <a:xfrm>
            <a:off x="2115311" y="1954874"/>
            <a:ext cx="8229600" cy="484464"/>
          </a:xfrm>
        </p:spPr>
        <p:txBody>
          <a:bodyPr/>
          <a:lstStyle/>
          <a:p>
            <a:r>
              <a:rPr lang="en-US" altLang="zh-CN" sz="2400" dirty="0">
                <a:ea typeface="宋体" panose="02010600030101010101" pitchFamily="2" charset="-122"/>
              </a:rPr>
              <a:t>With fast recovery, we get the classic sawtooth (TCP Reno)</a:t>
            </a:r>
          </a:p>
          <a:p>
            <a:pPr marL="342900" lvl="1" indent="-342900">
              <a:buFont typeface="Arial" panose="020B0604020202020204" pitchFamily="34" charset="0"/>
              <a:buChar char="•"/>
            </a:pPr>
            <a:r>
              <a:rPr lang="en-US" altLang="zh-CN" sz="2400" dirty="0">
                <a:ea typeface="宋体" panose="02010600030101010101" pitchFamily="2" charset="-122"/>
              </a:rPr>
              <a:t>Retransmit lost packet after 3 duplicate ACKs</a:t>
            </a:r>
          </a:p>
          <a:p>
            <a:pPr marL="342900" lvl="1" indent="-342900">
              <a:buFont typeface="Arial" panose="020B0604020202020204" pitchFamily="34" charset="0"/>
              <a:buChar char="•"/>
            </a:pPr>
            <a:r>
              <a:rPr lang="en-US" altLang="zh-CN" sz="2400" dirty="0">
                <a:ea typeface="宋体" panose="02010600030101010101" pitchFamily="2" charset="-122"/>
              </a:rPr>
              <a:t>New packet for each dup. ACK until loss is repaired</a:t>
            </a:r>
          </a:p>
        </p:txBody>
      </p:sp>
      <p:pic>
        <p:nvPicPr>
          <p:cNvPr id="4" name="Picture Placeholder 3" descr="Figure 6-47. Fast recovery and the sawtooth pattern of TCP Reno."/>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115312" y="2580116"/>
            <a:ext cx="6734439" cy="3224813"/>
          </a:xfrm>
        </p:spPr>
      </p:pic>
      <p:sp>
        <p:nvSpPr>
          <p:cNvPr id="5" name="TextBox 10">
            <a:extLst>
              <a:ext uri="{FF2B5EF4-FFF2-40B4-BE49-F238E27FC236}">
                <a16:creationId xmlns:a16="http://schemas.microsoft.com/office/drawing/2014/main" id="{42E15140-BEFF-4CEF-A8D2-2F92093F947D}"/>
              </a:ext>
            </a:extLst>
          </p:cNvPr>
          <p:cNvSpPr txBox="1">
            <a:spLocks noChangeArrowheads="1"/>
          </p:cNvSpPr>
          <p:nvPr/>
        </p:nvSpPr>
        <p:spPr bwMode="auto">
          <a:xfrm>
            <a:off x="5153026" y="4610100"/>
            <a:ext cx="28936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solidFill>
                  <a:srgbClr val="FF2BD8"/>
                </a:solidFill>
                <a:ea typeface="宋体" panose="02010600030101010101" pitchFamily="2" charset="-122"/>
              </a:rPr>
              <a:t>The ACK clock doesn’t stop, so no need to slow-start</a:t>
            </a:r>
          </a:p>
        </p:txBody>
      </p:sp>
      <p:cxnSp>
        <p:nvCxnSpPr>
          <p:cNvPr id="6" name="Straight Arrow Connector 11">
            <a:extLst>
              <a:ext uri="{FF2B5EF4-FFF2-40B4-BE49-F238E27FC236}">
                <a16:creationId xmlns:a16="http://schemas.microsoft.com/office/drawing/2014/main" id="{7ECFD20E-69DC-4DB5-A4E0-10E67DD0D005}"/>
              </a:ext>
            </a:extLst>
          </p:cNvPr>
          <p:cNvCxnSpPr>
            <a:cxnSpLocks noChangeShapeType="1"/>
          </p:cNvCxnSpPr>
          <p:nvPr/>
        </p:nvCxnSpPr>
        <p:spPr bwMode="auto">
          <a:xfrm rot="16200000" flipV="1">
            <a:off x="5181600" y="4337049"/>
            <a:ext cx="381000" cy="180975"/>
          </a:xfrm>
          <a:prstGeom prst="straightConnector1">
            <a:avLst/>
          </a:prstGeom>
          <a:noFill/>
          <a:ln w="19050" algn="ctr">
            <a:solidFill>
              <a:schemeClr val="tx1"/>
            </a:solidFill>
            <a:round/>
            <a:headEnd/>
            <a:tailEnd type="arrow" w="med" len="med"/>
          </a:ln>
        </p:spPr>
      </p:cxnSp>
      <p:cxnSp>
        <p:nvCxnSpPr>
          <p:cNvPr id="7" name="Straight Arrow Connector 12">
            <a:extLst>
              <a:ext uri="{FF2B5EF4-FFF2-40B4-BE49-F238E27FC236}">
                <a16:creationId xmlns:a16="http://schemas.microsoft.com/office/drawing/2014/main" id="{E86148D1-0002-48BB-83F3-B10529F56A29}"/>
              </a:ext>
            </a:extLst>
          </p:cNvPr>
          <p:cNvCxnSpPr>
            <a:cxnSpLocks noChangeShapeType="1"/>
          </p:cNvCxnSpPr>
          <p:nvPr/>
        </p:nvCxnSpPr>
        <p:spPr bwMode="auto">
          <a:xfrm rot="5400000" flipH="1" flipV="1">
            <a:off x="7451027" y="4365116"/>
            <a:ext cx="295275" cy="295275"/>
          </a:xfrm>
          <a:prstGeom prst="straightConnector1">
            <a:avLst/>
          </a:prstGeom>
          <a:noFill/>
          <a:ln w="19050" algn="ctr">
            <a:solidFill>
              <a:schemeClr val="tx1"/>
            </a:solidFill>
            <a:round/>
            <a:headEnd/>
            <a:tailEnd type="arrow" w="med" len="med"/>
          </a:ln>
        </p:spPr>
      </p:cxnSp>
      <p:sp>
        <p:nvSpPr>
          <p:cNvPr id="8" name="矩形 7">
            <a:extLst>
              <a:ext uri="{FF2B5EF4-FFF2-40B4-BE49-F238E27FC236}">
                <a16:creationId xmlns:a16="http://schemas.microsoft.com/office/drawing/2014/main" id="{1499C29A-F24D-4135-81AF-3DC7494BDF3D}"/>
              </a:ext>
            </a:extLst>
          </p:cNvPr>
          <p:cNvSpPr/>
          <p:nvPr/>
        </p:nvSpPr>
        <p:spPr>
          <a:xfrm>
            <a:off x="8722469" y="2367570"/>
            <a:ext cx="1760706" cy="1323439"/>
          </a:xfrm>
          <a:prstGeom prst="rect">
            <a:avLst/>
          </a:prstGeom>
        </p:spPr>
        <p:txBody>
          <a:bodyPr wrap="square">
            <a:spAutoFit/>
          </a:bodyPr>
          <a:lstStyle/>
          <a:p>
            <a:r>
              <a:rPr lang="en-US" altLang="zh-CN" sz="1600" b="1" dirty="0">
                <a:solidFill>
                  <a:srgbClr val="0000FF"/>
                </a:solidFill>
                <a:latin typeface="GillSans-Bold"/>
              </a:rPr>
              <a:t>new ack:</a:t>
            </a:r>
          </a:p>
          <a:p>
            <a:r>
              <a:rPr lang="en-US" altLang="zh-CN" sz="1600" dirty="0">
                <a:solidFill>
                  <a:srgbClr val="0000FF"/>
                </a:solidFill>
                <a:latin typeface="GillSans"/>
              </a:rPr>
              <a:t>if (</a:t>
            </a:r>
            <a:r>
              <a:rPr lang="en-US" altLang="zh-CN" sz="1600" dirty="0" err="1">
                <a:solidFill>
                  <a:srgbClr val="0000FF"/>
                </a:solidFill>
                <a:latin typeface="GillSans"/>
              </a:rPr>
              <a:t>cwnd</a:t>
            </a:r>
            <a:r>
              <a:rPr lang="en-US" altLang="zh-CN" sz="1600" dirty="0">
                <a:solidFill>
                  <a:srgbClr val="0000FF"/>
                </a:solidFill>
                <a:latin typeface="GillSans"/>
              </a:rPr>
              <a:t> &lt; </a:t>
            </a:r>
            <a:r>
              <a:rPr lang="en-US" altLang="zh-CN" sz="1600" dirty="0" err="1">
                <a:solidFill>
                  <a:srgbClr val="0000FF"/>
                </a:solidFill>
                <a:latin typeface="GillSans"/>
              </a:rPr>
              <a:t>sstresh</a:t>
            </a:r>
            <a:r>
              <a:rPr lang="en-US" altLang="zh-CN" sz="1600" dirty="0">
                <a:solidFill>
                  <a:srgbClr val="0000FF"/>
                </a:solidFill>
                <a:latin typeface="GillSans"/>
              </a:rPr>
              <a:t>)</a:t>
            </a:r>
          </a:p>
          <a:p>
            <a:r>
              <a:rPr lang="en-US" altLang="zh-CN" sz="1600" dirty="0">
                <a:solidFill>
                  <a:srgbClr val="0000FF"/>
                </a:solidFill>
                <a:latin typeface="GillSans"/>
              </a:rPr>
              <a:t>    </a:t>
            </a:r>
            <a:r>
              <a:rPr lang="en-US" altLang="zh-CN" sz="1600" dirty="0" err="1">
                <a:solidFill>
                  <a:srgbClr val="0000FF"/>
                </a:solidFill>
                <a:latin typeface="GillSans"/>
              </a:rPr>
              <a:t>cwnd</a:t>
            </a:r>
            <a:r>
              <a:rPr lang="en-US" altLang="zh-CN" sz="1600" dirty="0">
                <a:solidFill>
                  <a:srgbClr val="0000FF"/>
                </a:solidFill>
                <a:latin typeface="GillSans"/>
              </a:rPr>
              <a:t> += 1</a:t>
            </a:r>
          </a:p>
          <a:p>
            <a:r>
              <a:rPr lang="en-US" altLang="zh-CN" sz="1600" dirty="0">
                <a:solidFill>
                  <a:srgbClr val="0000FF"/>
                </a:solidFill>
                <a:latin typeface="GillSans"/>
              </a:rPr>
              <a:t>else</a:t>
            </a:r>
          </a:p>
          <a:p>
            <a:r>
              <a:rPr lang="en-US" altLang="zh-CN" sz="1600" dirty="0">
                <a:solidFill>
                  <a:srgbClr val="0000FF"/>
                </a:solidFill>
                <a:latin typeface="GillSans"/>
              </a:rPr>
              <a:t>    </a:t>
            </a:r>
            <a:r>
              <a:rPr lang="en-US" altLang="zh-CN" sz="1600" dirty="0" err="1">
                <a:solidFill>
                  <a:srgbClr val="0000FF"/>
                </a:solidFill>
                <a:latin typeface="GillSans"/>
              </a:rPr>
              <a:t>cwnd</a:t>
            </a:r>
            <a:r>
              <a:rPr lang="en-US" altLang="zh-CN" sz="1600" dirty="0">
                <a:solidFill>
                  <a:srgbClr val="0000FF"/>
                </a:solidFill>
                <a:latin typeface="GillSans"/>
              </a:rPr>
              <a:t> += 1/</a:t>
            </a:r>
            <a:r>
              <a:rPr lang="en-US" altLang="zh-CN" sz="1600" dirty="0" err="1">
                <a:solidFill>
                  <a:srgbClr val="0000FF"/>
                </a:solidFill>
                <a:latin typeface="GillSans"/>
              </a:rPr>
              <a:t>cwnd</a:t>
            </a:r>
            <a:endParaRPr lang="zh-CN" altLang="en-US" sz="1600" dirty="0">
              <a:solidFill>
                <a:srgbClr val="0000FF"/>
              </a:solidFill>
            </a:endParaRPr>
          </a:p>
        </p:txBody>
      </p:sp>
      <p:sp>
        <p:nvSpPr>
          <p:cNvPr id="9" name="矩形 8">
            <a:extLst>
              <a:ext uri="{FF2B5EF4-FFF2-40B4-BE49-F238E27FC236}">
                <a16:creationId xmlns:a16="http://schemas.microsoft.com/office/drawing/2014/main" id="{04DA3D4D-7F5E-486E-85EE-5B6D734DE1E1}"/>
              </a:ext>
            </a:extLst>
          </p:cNvPr>
          <p:cNvSpPr/>
          <p:nvPr/>
        </p:nvSpPr>
        <p:spPr>
          <a:xfrm>
            <a:off x="2456741" y="5451452"/>
            <a:ext cx="2305456" cy="1077218"/>
          </a:xfrm>
          <a:prstGeom prst="rect">
            <a:avLst/>
          </a:prstGeom>
        </p:spPr>
        <p:txBody>
          <a:bodyPr wrap="square">
            <a:spAutoFit/>
          </a:bodyPr>
          <a:lstStyle/>
          <a:p>
            <a:r>
              <a:rPr lang="en-US" altLang="zh-CN" sz="1600" b="1" dirty="0">
                <a:solidFill>
                  <a:srgbClr val="0000FF"/>
                </a:solidFill>
                <a:latin typeface="GillSans-Bold"/>
              </a:rPr>
              <a:t>timeout:</a:t>
            </a:r>
          </a:p>
          <a:p>
            <a:r>
              <a:rPr lang="en-US" altLang="zh-CN" sz="1600" dirty="0">
                <a:solidFill>
                  <a:srgbClr val="0000FF"/>
                </a:solidFill>
                <a:latin typeface="GillSans"/>
              </a:rPr>
              <a:t>retransmit 1st </a:t>
            </a:r>
            <a:r>
              <a:rPr lang="en-US" altLang="zh-CN" sz="1600" dirty="0" err="1">
                <a:solidFill>
                  <a:srgbClr val="0000FF"/>
                </a:solidFill>
                <a:latin typeface="GillSans"/>
              </a:rPr>
              <a:t>unacked</a:t>
            </a:r>
            <a:endParaRPr lang="en-US" altLang="zh-CN" sz="1600" dirty="0">
              <a:solidFill>
                <a:srgbClr val="0000FF"/>
              </a:solidFill>
              <a:latin typeface="GillSans"/>
            </a:endParaRPr>
          </a:p>
          <a:p>
            <a:r>
              <a:rPr lang="en-US" altLang="zh-CN" sz="1600" dirty="0" err="1">
                <a:solidFill>
                  <a:srgbClr val="0000FF"/>
                </a:solidFill>
                <a:latin typeface="GillSans"/>
              </a:rPr>
              <a:t>ssthresh</a:t>
            </a:r>
            <a:r>
              <a:rPr lang="en-US" altLang="zh-CN" sz="1600" dirty="0">
                <a:solidFill>
                  <a:srgbClr val="0000FF"/>
                </a:solidFill>
                <a:latin typeface="GillSans"/>
              </a:rPr>
              <a:t> = </a:t>
            </a:r>
            <a:r>
              <a:rPr lang="en-US" altLang="zh-CN" sz="1600" dirty="0" err="1">
                <a:solidFill>
                  <a:srgbClr val="0000FF"/>
                </a:solidFill>
                <a:latin typeface="GillSans"/>
              </a:rPr>
              <a:t>cwnd</a:t>
            </a:r>
            <a:r>
              <a:rPr lang="en-US" altLang="zh-CN" sz="1600" dirty="0">
                <a:solidFill>
                  <a:srgbClr val="0000FF"/>
                </a:solidFill>
                <a:latin typeface="GillSans"/>
              </a:rPr>
              <a:t>/2</a:t>
            </a:r>
          </a:p>
          <a:p>
            <a:r>
              <a:rPr lang="en-US" altLang="zh-CN" sz="1600" dirty="0" err="1">
                <a:solidFill>
                  <a:srgbClr val="0000FF"/>
                </a:solidFill>
                <a:latin typeface="GillSans"/>
              </a:rPr>
              <a:t>cwnd</a:t>
            </a:r>
            <a:r>
              <a:rPr lang="en-US" altLang="zh-CN" sz="1600" dirty="0">
                <a:solidFill>
                  <a:srgbClr val="0000FF"/>
                </a:solidFill>
                <a:latin typeface="GillSans"/>
              </a:rPr>
              <a:t> = 1</a:t>
            </a:r>
            <a:endParaRPr lang="zh-CN" altLang="en-US" sz="1600" dirty="0">
              <a:solidFill>
                <a:srgbClr val="0000FF"/>
              </a:solidFill>
            </a:endParaRPr>
          </a:p>
        </p:txBody>
      </p:sp>
      <p:sp>
        <p:nvSpPr>
          <p:cNvPr id="10" name="矩形 9">
            <a:extLst>
              <a:ext uri="{FF2B5EF4-FFF2-40B4-BE49-F238E27FC236}">
                <a16:creationId xmlns:a16="http://schemas.microsoft.com/office/drawing/2014/main" id="{A380F37D-0D5B-4EB3-BC81-7DC7DB0DE5F3}"/>
              </a:ext>
            </a:extLst>
          </p:cNvPr>
          <p:cNvSpPr/>
          <p:nvPr/>
        </p:nvSpPr>
        <p:spPr>
          <a:xfrm>
            <a:off x="7801400" y="3910150"/>
            <a:ext cx="2618185" cy="1415772"/>
          </a:xfrm>
          <a:prstGeom prst="rect">
            <a:avLst/>
          </a:prstGeom>
        </p:spPr>
        <p:txBody>
          <a:bodyPr wrap="square">
            <a:spAutoFit/>
          </a:bodyPr>
          <a:lstStyle/>
          <a:p>
            <a:r>
              <a:rPr lang="en-US" altLang="zh-CN" b="1" dirty="0">
                <a:solidFill>
                  <a:srgbClr val="0000FF"/>
                </a:solidFill>
              </a:rPr>
              <a:t>3rd duplicate ACK:</a:t>
            </a:r>
          </a:p>
          <a:p>
            <a:r>
              <a:rPr lang="en-US" altLang="zh-CN" dirty="0">
                <a:solidFill>
                  <a:srgbClr val="0000FF"/>
                </a:solidFill>
              </a:rPr>
              <a:t>fast retransmission</a:t>
            </a:r>
            <a:endParaRPr lang="en-US" altLang="zh-CN" b="1" dirty="0">
              <a:solidFill>
                <a:srgbClr val="0000FF"/>
              </a:solidFill>
            </a:endParaRPr>
          </a:p>
          <a:p>
            <a:r>
              <a:rPr lang="en-US" altLang="zh-CN" dirty="0">
                <a:solidFill>
                  <a:srgbClr val="0000FF"/>
                </a:solidFill>
              </a:rPr>
              <a:t>    i.e., retransmit 1st </a:t>
            </a:r>
            <a:r>
              <a:rPr lang="en-US" altLang="zh-CN" dirty="0" err="1">
                <a:solidFill>
                  <a:srgbClr val="0000FF"/>
                </a:solidFill>
              </a:rPr>
              <a:t>unacked</a:t>
            </a:r>
            <a:endParaRPr lang="en-US" altLang="zh-CN" dirty="0">
              <a:solidFill>
                <a:srgbClr val="0000FF"/>
              </a:solidFill>
            </a:endParaRPr>
          </a:p>
          <a:p>
            <a:r>
              <a:rPr lang="en-US" altLang="zh-CN" dirty="0">
                <a:solidFill>
                  <a:srgbClr val="0000FF"/>
                </a:solidFill>
              </a:rPr>
              <a:t>fast recovery</a:t>
            </a:r>
          </a:p>
          <a:p>
            <a:r>
              <a:rPr lang="en-US" altLang="zh-CN" dirty="0" err="1">
                <a:solidFill>
                  <a:srgbClr val="0000FF"/>
                </a:solidFill>
              </a:rPr>
              <a:t>ssthresh</a:t>
            </a:r>
            <a:r>
              <a:rPr lang="en-US" altLang="zh-CN" dirty="0">
                <a:solidFill>
                  <a:srgbClr val="0000FF"/>
                </a:solidFill>
              </a:rPr>
              <a:t> = </a:t>
            </a:r>
            <a:r>
              <a:rPr lang="en-US" altLang="zh-CN" dirty="0" err="1">
                <a:solidFill>
                  <a:srgbClr val="0000FF"/>
                </a:solidFill>
              </a:rPr>
              <a:t>cwnd</a:t>
            </a:r>
            <a:r>
              <a:rPr lang="en-US" altLang="zh-CN" dirty="0">
                <a:solidFill>
                  <a:srgbClr val="0000FF"/>
                </a:solidFill>
              </a:rPr>
              <a:t>/2</a:t>
            </a:r>
          </a:p>
          <a:p>
            <a:r>
              <a:rPr lang="en-US" altLang="zh-CN" dirty="0" err="1">
                <a:solidFill>
                  <a:srgbClr val="0000FF"/>
                </a:solidFill>
              </a:rPr>
              <a:t>cwnd</a:t>
            </a:r>
            <a:r>
              <a:rPr lang="en-US" altLang="zh-CN" dirty="0">
                <a:solidFill>
                  <a:srgbClr val="0000FF"/>
                </a:solidFill>
              </a:rPr>
              <a:t> = </a:t>
            </a:r>
            <a:r>
              <a:rPr lang="en-US" altLang="zh-CN" dirty="0" err="1">
                <a:solidFill>
                  <a:srgbClr val="0000FF"/>
                </a:solidFill>
              </a:rPr>
              <a:t>cwnd</a:t>
            </a:r>
            <a:r>
              <a:rPr lang="en-US" altLang="zh-CN" dirty="0">
                <a:solidFill>
                  <a:srgbClr val="0000FF"/>
                </a:solidFill>
              </a:rPr>
              <a:t>/2</a:t>
            </a:r>
            <a:endParaRPr lang="zh-CN" altLang="en-US" dirty="0">
              <a:solidFill>
                <a:srgbClr val="0000FF"/>
              </a:solidFill>
            </a:endParaRPr>
          </a:p>
        </p:txBody>
      </p:sp>
    </p:spTree>
    <p:extLst>
      <p:ext uri="{BB962C8B-B14F-4D97-AF65-F5344CB8AC3E}">
        <p14:creationId xmlns:p14="http://schemas.microsoft.com/office/powerpoint/2010/main" val="39844358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(6 of 6)</a:t>
            </a:r>
          </a:p>
        </p:txBody>
      </p:sp>
      <p:sp>
        <p:nvSpPr>
          <p:cNvPr id="3" name="Text Placeholder 2"/>
          <p:cNvSpPr>
            <a:spLocks noGrp="1"/>
          </p:cNvSpPr>
          <p:nvPr>
            <p:ph type="body" idx="1"/>
          </p:nvPr>
        </p:nvSpPr>
        <p:spPr>
          <a:xfrm>
            <a:off x="1981200" y="5302214"/>
            <a:ext cx="8229600" cy="1018367"/>
          </a:xfrm>
        </p:spPr>
        <p:txBody>
          <a:bodyPr/>
          <a:lstStyle/>
          <a:p>
            <a:pPr algn="ctr"/>
            <a:r>
              <a:rPr lang="en-US" dirty="0"/>
              <a:t>Selective acknowledgements</a:t>
            </a:r>
          </a:p>
        </p:txBody>
      </p:sp>
      <p:pic>
        <p:nvPicPr>
          <p:cNvPr id="4" name="Picture Placeholder 3" descr="Figure 6-48. Selective acknowledgemen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56640" y="3429000"/>
            <a:ext cx="7478721" cy="1699938"/>
          </a:xfrm>
        </p:spPr>
      </p:pic>
      <p:sp>
        <p:nvSpPr>
          <p:cNvPr id="5" name="矩形 4">
            <a:extLst>
              <a:ext uri="{FF2B5EF4-FFF2-40B4-BE49-F238E27FC236}">
                <a16:creationId xmlns:a16="http://schemas.microsoft.com/office/drawing/2014/main" id="{DC9B059C-0F89-49ED-A77A-EF5F18178727}"/>
              </a:ext>
            </a:extLst>
          </p:cNvPr>
          <p:cNvSpPr/>
          <p:nvPr/>
        </p:nvSpPr>
        <p:spPr>
          <a:xfrm>
            <a:off x="2356640" y="1623536"/>
            <a:ext cx="7567649" cy="1200329"/>
          </a:xfrm>
          <a:prstGeom prst="rect">
            <a:avLst/>
          </a:prstGeom>
        </p:spPr>
        <p:txBody>
          <a:bodyPr wrap="square">
            <a:spAutoFit/>
          </a:bodyPr>
          <a:lstStyle/>
          <a:p>
            <a:r>
              <a:rPr lang="en-US" altLang="zh-CN" sz="2400" dirty="0">
                <a:ea typeface="宋体" panose="02010600030101010101" pitchFamily="2" charset="-122"/>
              </a:rPr>
              <a:t>SACK (Selective ACKs) extend ACKs with a vector to describe received segments and hence losses</a:t>
            </a:r>
          </a:p>
          <a:p>
            <a:pPr marL="342900" lvl="1" indent="-342900">
              <a:buFont typeface="Arial" panose="020B0604020202020204" pitchFamily="34" charset="0"/>
              <a:buChar char="•"/>
            </a:pPr>
            <a:r>
              <a:rPr lang="en-US" altLang="zh-CN" sz="2400" dirty="0">
                <a:ea typeface="宋体" panose="02010600030101010101" pitchFamily="2" charset="-122"/>
              </a:rPr>
              <a:t>Allows for more accurate retransmissions / recovery </a:t>
            </a:r>
          </a:p>
        </p:txBody>
      </p:sp>
      <p:sp>
        <p:nvSpPr>
          <p:cNvPr id="6" name="TextBox 5">
            <a:extLst>
              <a:ext uri="{FF2B5EF4-FFF2-40B4-BE49-F238E27FC236}">
                <a16:creationId xmlns:a16="http://schemas.microsoft.com/office/drawing/2014/main" id="{B0522D49-593E-4307-8477-04F7CD66378B}"/>
              </a:ext>
            </a:extLst>
          </p:cNvPr>
          <p:cNvSpPr txBox="1">
            <a:spLocks noChangeArrowheads="1"/>
          </p:cNvSpPr>
          <p:nvPr/>
        </p:nvSpPr>
        <p:spPr bwMode="auto">
          <a:xfrm>
            <a:off x="6140464" y="5177781"/>
            <a:ext cx="35337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600" dirty="0">
                <a:solidFill>
                  <a:srgbClr val="FF2BD8"/>
                </a:solidFill>
                <a:ea typeface="宋体" panose="02010600030101010101" pitchFamily="2" charset="-122"/>
              </a:rPr>
              <a:t>No way for us to know that 2 and 5 were lost with only ACKs</a:t>
            </a:r>
          </a:p>
        </p:txBody>
      </p:sp>
    </p:spTree>
    <p:extLst>
      <p:ext uri="{BB962C8B-B14F-4D97-AF65-F5344CB8AC3E}">
        <p14:creationId xmlns:p14="http://schemas.microsoft.com/office/powerpoint/2010/main" val="18661419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5C3B1E98-89BD-4E20-B49B-3B8FCB3BB848}"/>
              </a:ext>
            </a:extLst>
          </p:cNvPr>
          <p:cNvSpPr>
            <a:spLocks noGrp="1"/>
          </p:cNvSpPr>
          <p:nvPr>
            <p:ph type="body" idx="1"/>
          </p:nvPr>
        </p:nvSpPr>
        <p:spPr>
          <a:xfrm>
            <a:off x="1981200" y="1600201"/>
            <a:ext cx="8229600" cy="4525963"/>
          </a:xfrm>
        </p:spPr>
        <p:txBody>
          <a:bodyPr/>
          <a:lstStyle/>
          <a:p>
            <a:r>
              <a:rPr lang="en-US" altLang="zh-CN" dirty="0"/>
              <a:t>TCP Tahoe</a:t>
            </a:r>
          </a:p>
          <a:p>
            <a:pPr lvl="1"/>
            <a:r>
              <a:rPr lang="en-US" altLang="zh-CN" dirty="0"/>
              <a:t>CWND = 1 </a:t>
            </a:r>
            <a:r>
              <a:rPr lang="en-US" altLang="zh-CN"/>
              <a:t>on timeout &amp; triple </a:t>
            </a:r>
            <a:r>
              <a:rPr lang="en-US" altLang="zh-CN" dirty="0" err="1"/>
              <a:t>dupACK</a:t>
            </a:r>
            <a:endParaRPr lang="en-US" altLang="zh-CN" dirty="0"/>
          </a:p>
          <a:p>
            <a:r>
              <a:rPr lang="en-US" altLang="zh-CN" dirty="0"/>
              <a:t>TCP Reno</a:t>
            </a:r>
          </a:p>
          <a:p>
            <a:pPr lvl="1"/>
            <a:r>
              <a:rPr lang="en-US" altLang="zh-CN" dirty="0"/>
              <a:t>CWND = 1 on timeout</a:t>
            </a:r>
          </a:p>
          <a:p>
            <a:pPr lvl="1"/>
            <a:r>
              <a:rPr lang="en-US" altLang="zh-CN" dirty="0"/>
              <a:t>CWND = CWND/2 on triple </a:t>
            </a:r>
            <a:r>
              <a:rPr lang="en-US" altLang="zh-CN" dirty="0" err="1"/>
              <a:t>dupACK</a:t>
            </a:r>
            <a:endParaRPr lang="en-US" altLang="zh-CN" dirty="0"/>
          </a:p>
          <a:p>
            <a:r>
              <a:rPr lang="en-US" altLang="zh-CN" dirty="0"/>
              <a:t>TCP-</a:t>
            </a:r>
            <a:r>
              <a:rPr lang="en-US" altLang="zh-CN" dirty="0" err="1"/>
              <a:t>newReno</a:t>
            </a:r>
            <a:endParaRPr lang="en-US" altLang="zh-CN" dirty="0"/>
          </a:p>
          <a:p>
            <a:pPr lvl="1"/>
            <a:r>
              <a:rPr lang="en-US" altLang="zh-CN" dirty="0"/>
              <a:t>TCP-Reno + improved fast recovery</a:t>
            </a:r>
          </a:p>
          <a:p>
            <a:r>
              <a:rPr lang="en-US" altLang="zh-CN" dirty="0"/>
              <a:t>TCP-SACK</a:t>
            </a:r>
          </a:p>
          <a:p>
            <a:pPr lvl="1"/>
            <a:r>
              <a:rPr lang="en-US" altLang="zh-CN" dirty="0"/>
              <a:t>Incorporates selective acknowledgements</a:t>
            </a:r>
            <a:endParaRPr lang="zh-CN" altLang="en-US" dirty="0"/>
          </a:p>
        </p:txBody>
      </p:sp>
      <p:sp>
        <p:nvSpPr>
          <p:cNvPr id="5" name="标题 4">
            <a:extLst>
              <a:ext uri="{FF2B5EF4-FFF2-40B4-BE49-F238E27FC236}">
                <a16:creationId xmlns:a16="http://schemas.microsoft.com/office/drawing/2014/main" id="{A724C0C1-27F3-4660-951D-73E853891AD9}"/>
              </a:ext>
            </a:extLst>
          </p:cNvPr>
          <p:cNvSpPr>
            <a:spLocks noGrp="1"/>
          </p:cNvSpPr>
          <p:nvPr>
            <p:ph type="title"/>
          </p:nvPr>
        </p:nvSpPr>
        <p:spPr>
          <a:xfrm>
            <a:off x="1981200" y="215372"/>
            <a:ext cx="8550876" cy="1097279"/>
          </a:xfrm>
        </p:spPr>
        <p:txBody>
          <a:bodyPr/>
          <a:lstStyle/>
          <a:p>
            <a:r>
              <a:rPr lang="en-US" altLang="zh-CN" dirty="0"/>
              <a:t>Typical TCP Congestion Control Algorithms</a:t>
            </a:r>
            <a:endParaRPr lang="zh-CN" altLang="en-US" dirty="0"/>
          </a:p>
        </p:txBody>
      </p:sp>
    </p:spTree>
    <p:extLst>
      <p:ext uri="{BB962C8B-B14F-4D97-AF65-F5344CB8AC3E}">
        <p14:creationId xmlns:p14="http://schemas.microsoft.com/office/powerpoint/2010/main" val="5040804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DD9501F-256C-4DAC-B2AF-F6EF74E162F0}"/>
              </a:ext>
            </a:extLst>
          </p:cNvPr>
          <p:cNvSpPr>
            <a:spLocks noGrp="1"/>
          </p:cNvSpPr>
          <p:nvPr>
            <p:ph type="body" idx="1"/>
          </p:nvPr>
        </p:nvSpPr>
        <p:spPr/>
        <p:txBody>
          <a:bodyPr/>
          <a:lstStyle/>
          <a:p>
            <a:r>
              <a:rPr lang="en-US" altLang="zh-CN" sz="1800" dirty="0"/>
              <a:t>During connection establishment, both the sender and receiver indicate that they are capable of using ECN by setting the </a:t>
            </a:r>
            <a:r>
              <a:rPr lang="en-US" altLang="zh-CN" sz="1800" i="1" dirty="0"/>
              <a:t>ECE </a:t>
            </a:r>
            <a:r>
              <a:rPr lang="en-US" altLang="zh-CN" sz="1800" dirty="0"/>
              <a:t>and </a:t>
            </a:r>
            <a:r>
              <a:rPr lang="en-US" altLang="zh-CN" sz="1800" i="1" dirty="0"/>
              <a:t>CWR </a:t>
            </a:r>
            <a:r>
              <a:rPr lang="en-US" altLang="zh-CN" sz="1800" dirty="0"/>
              <a:t>bits. </a:t>
            </a:r>
          </a:p>
          <a:p>
            <a:r>
              <a:rPr lang="en-US" altLang="zh-CN" sz="1800" dirty="0"/>
              <a:t>Each packet that carries a TCP segment is flagged in the IP header to show that it can carry an ECN signal. Routers will set a congestion signal on packets that can carry ECN flags when congestion is approaching, instead of dropping those packets after congestion has occurred. </a:t>
            </a:r>
          </a:p>
          <a:p>
            <a:r>
              <a:rPr lang="en-US" altLang="zh-CN" sz="1800" dirty="0"/>
              <a:t>The TCP receiver is informed if any packet that arrives carries an ECN congestion signal. The receiver then uses the </a:t>
            </a:r>
            <a:r>
              <a:rPr lang="en-US" altLang="zh-CN" sz="1800" i="1" dirty="0"/>
              <a:t>ECE </a:t>
            </a:r>
            <a:r>
              <a:rPr lang="en-US" altLang="zh-CN" sz="1800" dirty="0"/>
              <a:t>(ECN Echo) flag to signal the TCP sender that its packets have experienced congestion. </a:t>
            </a:r>
          </a:p>
          <a:p>
            <a:r>
              <a:rPr lang="en-US" altLang="zh-CN" sz="1800" dirty="0"/>
              <a:t>The sender tells the receiver that it has heard the signal by using the </a:t>
            </a:r>
            <a:r>
              <a:rPr lang="en-US" altLang="zh-CN" sz="1800" i="1" dirty="0"/>
              <a:t>CWR </a:t>
            </a:r>
            <a:r>
              <a:rPr lang="en-US" altLang="zh-CN" sz="1800" dirty="0"/>
              <a:t>(Congestion Window Reduced) flag. The TCP sender reacts to these congestion notifications in exactly the same way as it does to packet loss that is detected via duplicate acknowledgements. However, the situation is strictly better. Congestion has been detected and no packet was harmed in any way. ECN is described in RFC 3168. </a:t>
            </a:r>
            <a:endParaRPr lang="zh-CN" altLang="zh-CN" sz="1800" dirty="0"/>
          </a:p>
          <a:p>
            <a:endParaRPr lang="zh-CN" altLang="en-US" sz="1800" dirty="0"/>
          </a:p>
        </p:txBody>
      </p:sp>
      <p:sp>
        <p:nvSpPr>
          <p:cNvPr id="5" name="标题 4">
            <a:extLst>
              <a:ext uri="{FF2B5EF4-FFF2-40B4-BE49-F238E27FC236}">
                <a16:creationId xmlns:a16="http://schemas.microsoft.com/office/drawing/2014/main" id="{AE51F0DF-FA8D-4A2F-84A0-658BB8B15EC6}"/>
              </a:ext>
            </a:extLst>
          </p:cNvPr>
          <p:cNvSpPr>
            <a:spLocks noGrp="1"/>
          </p:cNvSpPr>
          <p:nvPr>
            <p:ph type="title"/>
          </p:nvPr>
        </p:nvSpPr>
        <p:spPr/>
        <p:txBody>
          <a:bodyPr/>
          <a:lstStyle/>
          <a:p>
            <a:r>
              <a:rPr lang="en-US" altLang="zh-CN" dirty="0"/>
              <a:t>ECN as</a:t>
            </a:r>
            <a:r>
              <a:rPr lang="zh-CN" altLang="en-US" dirty="0"/>
              <a:t> </a:t>
            </a:r>
            <a:r>
              <a:rPr lang="en-US" altLang="zh-CN" dirty="0"/>
              <a:t>a</a:t>
            </a:r>
            <a:r>
              <a:rPr lang="zh-CN" altLang="en-US" dirty="0"/>
              <a:t> </a:t>
            </a:r>
            <a:r>
              <a:rPr lang="en-US" altLang="zh-CN" dirty="0"/>
              <a:t>congestion</a:t>
            </a:r>
            <a:r>
              <a:rPr lang="zh-CN" altLang="en-US" dirty="0"/>
              <a:t> </a:t>
            </a:r>
            <a:r>
              <a:rPr lang="en-US" altLang="zh-CN" dirty="0"/>
              <a:t>signal</a:t>
            </a:r>
            <a:endParaRPr lang="zh-CN" altLang="en-US" dirty="0"/>
          </a:p>
        </p:txBody>
      </p:sp>
    </p:spTree>
    <p:extLst>
      <p:ext uri="{BB962C8B-B14F-4D97-AF65-F5344CB8AC3E}">
        <p14:creationId xmlns:p14="http://schemas.microsoft.com/office/powerpoint/2010/main" val="47081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(2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6" name="Picture Placeholder 5" descr="Figure 6-6. Client and Server code using sockets (continued).&#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2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95041" y="1962336"/>
            <a:ext cx="7377537" cy="2426147"/>
          </a:xfrm>
        </p:spPr>
      </p:pic>
      <p:sp>
        <p:nvSpPr>
          <p:cNvPr id="7" name="TextBox 7">
            <a:extLst>
              <a:ext uri="{FF2B5EF4-FFF2-40B4-BE49-F238E27FC236}">
                <a16:creationId xmlns:a16="http://schemas.microsoft.com/office/drawing/2014/main" id="{F04D5E68-DFAA-403D-A31A-AC018819EB72}"/>
              </a:ext>
            </a:extLst>
          </p:cNvPr>
          <p:cNvSpPr txBox="1">
            <a:spLocks noChangeArrowheads="1"/>
          </p:cNvSpPr>
          <p:nvPr/>
        </p:nvSpPr>
        <p:spPr bwMode="auto">
          <a:xfrm>
            <a:off x="9234818" y="3800150"/>
            <a:ext cx="1324284"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ea typeface="宋体" panose="02010600030101010101" pitchFamily="2" charset="-122"/>
              </a:rPr>
              <a:t>Get server’s IP address</a:t>
            </a:r>
          </a:p>
        </p:txBody>
      </p:sp>
      <p:sp>
        <p:nvSpPr>
          <p:cNvPr id="8" name="Left Brace 8">
            <a:extLst>
              <a:ext uri="{FF2B5EF4-FFF2-40B4-BE49-F238E27FC236}">
                <a16:creationId xmlns:a16="http://schemas.microsoft.com/office/drawing/2014/main" id="{26FB5520-F71F-45BA-9053-2981B0B57B9B}"/>
              </a:ext>
            </a:extLst>
          </p:cNvPr>
          <p:cNvSpPr/>
          <p:nvPr/>
        </p:nvSpPr>
        <p:spPr bwMode="auto">
          <a:xfrm flipH="1">
            <a:off x="9121677" y="3760354"/>
            <a:ext cx="215900" cy="611188"/>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a:ea typeface="宋体" panose="02010600030101010101" pitchFamily="2" charset="-122"/>
            </a:endParaRPr>
          </a:p>
        </p:txBody>
      </p:sp>
    </p:spTree>
    <p:extLst>
      <p:ext uri="{BB962C8B-B14F-4D97-AF65-F5344CB8AC3E}">
        <p14:creationId xmlns:p14="http://schemas.microsoft.com/office/powerpoint/2010/main" val="29429246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CUBIC</a:t>
            </a:r>
          </a:p>
        </p:txBody>
      </p:sp>
      <p:sp>
        <p:nvSpPr>
          <p:cNvPr id="3" name="Text Placeholder 2"/>
          <p:cNvSpPr>
            <a:spLocks noGrp="1"/>
          </p:cNvSpPr>
          <p:nvPr>
            <p:ph type="body" idx="1"/>
          </p:nvPr>
        </p:nvSpPr>
        <p:spPr>
          <a:xfrm>
            <a:off x="1981200" y="5947397"/>
            <a:ext cx="8229600" cy="509121"/>
          </a:xfrm>
        </p:spPr>
        <p:txBody>
          <a:bodyPr/>
          <a:lstStyle/>
          <a:p>
            <a:pPr algn="ctr"/>
            <a:r>
              <a:rPr lang="en-US" dirty="0"/>
              <a:t>Evolution of TCP CUBIC Congestion Window</a:t>
            </a:r>
          </a:p>
        </p:txBody>
      </p:sp>
      <p:pic>
        <p:nvPicPr>
          <p:cNvPr id="4" name="Picture Placeholder 3" descr="Figure 6-49. Evolution of TCP CUBIC Congestion Window."/>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004272" y="3849542"/>
            <a:ext cx="3489360" cy="2097854"/>
          </a:xfrm>
        </p:spPr>
      </p:pic>
      <p:sp>
        <p:nvSpPr>
          <p:cNvPr id="5" name="矩形 4">
            <a:extLst>
              <a:ext uri="{FF2B5EF4-FFF2-40B4-BE49-F238E27FC236}">
                <a16:creationId xmlns:a16="http://schemas.microsoft.com/office/drawing/2014/main" id="{8B65C349-6B25-4F19-9FD2-66BB82B4C240}"/>
              </a:ext>
            </a:extLst>
          </p:cNvPr>
          <p:cNvSpPr/>
          <p:nvPr/>
        </p:nvSpPr>
        <p:spPr>
          <a:xfrm>
            <a:off x="2058348" y="1309224"/>
            <a:ext cx="8152453" cy="2246769"/>
          </a:xfrm>
          <a:prstGeom prst="rect">
            <a:avLst/>
          </a:prstGeom>
        </p:spPr>
        <p:txBody>
          <a:bodyPr wrap="square">
            <a:spAutoFit/>
          </a:bodyPr>
          <a:lstStyle/>
          <a:p>
            <a:pPr marL="285750" indent="-285750">
              <a:buFont typeface="Arial" panose="020B0604020202020204" pitchFamily="34" charset="0"/>
              <a:buChar char="•"/>
            </a:pPr>
            <a:r>
              <a:rPr lang="en-US" altLang="zh-CN" sz="2000" dirty="0"/>
              <a:t>Networks with large bandwidth-delay products </a:t>
            </a:r>
            <a:r>
              <a:rPr lang="en-US" altLang="zh-CN" sz="2000" b="1" dirty="0"/>
              <a:t>take</a:t>
            </a:r>
            <a:r>
              <a:rPr lang="en-US" altLang="zh-CN" sz="2000" dirty="0"/>
              <a:t> </a:t>
            </a:r>
            <a:r>
              <a:rPr lang="en-US" altLang="zh-CN" sz="2000" b="1" dirty="0"/>
              <a:t>many round-trip times to reach the available capacity </a:t>
            </a:r>
            <a:r>
              <a:rPr lang="en-US" altLang="zh-CN" sz="2000" dirty="0"/>
              <a:t>of the end-to-end path. </a:t>
            </a:r>
          </a:p>
          <a:p>
            <a:pPr marL="285750" indent="-285750">
              <a:buFont typeface="Arial" panose="020B0604020202020204" pitchFamily="34" charset="0"/>
              <a:buChar char="•"/>
            </a:pPr>
            <a:r>
              <a:rPr lang="en-US" altLang="zh-CN" sz="2000" dirty="0"/>
              <a:t>TCP CUBIC </a:t>
            </a:r>
            <a:r>
              <a:rPr lang="en-US" altLang="zh-CN" sz="2000" b="1" dirty="0"/>
              <a:t>increases</a:t>
            </a:r>
            <a:r>
              <a:rPr lang="en-US" altLang="zh-CN" sz="2000" dirty="0"/>
              <a:t> and adjust the congestion window as </a:t>
            </a:r>
            <a:r>
              <a:rPr lang="en-US" altLang="zh-CN" sz="2000" b="1" dirty="0"/>
              <a:t>a function of the time since the last duplicate acknowledgment</a:t>
            </a:r>
            <a:r>
              <a:rPr lang="en-US" altLang="zh-CN" sz="2000" dirty="0"/>
              <a:t>, rather than simply based on the arrival of ACKs. </a:t>
            </a:r>
          </a:p>
          <a:p>
            <a:pPr marL="285750" indent="-285750">
              <a:buFont typeface="Arial" panose="020B0604020202020204" pitchFamily="34" charset="0"/>
              <a:buChar char="•"/>
            </a:pPr>
            <a:r>
              <a:rPr lang="en-US" altLang="zh-CN" sz="2000" dirty="0"/>
              <a:t>TCP CUBIC is implemented by default in the Linux kernels 2.6.19 and above, as well as modern versions of Windows. </a:t>
            </a:r>
            <a:endParaRPr lang="zh-CN" altLang="zh-CN" sz="2000" dirty="0"/>
          </a:p>
        </p:txBody>
      </p:sp>
      <p:sp>
        <p:nvSpPr>
          <p:cNvPr id="6" name="矩形 5">
            <a:extLst>
              <a:ext uri="{FF2B5EF4-FFF2-40B4-BE49-F238E27FC236}">
                <a16:creationId xmlns:a16="http://schemas.microsoft.com/office/drawing/2014/main" id="{B30A0380-25B9-46CB-8604-306ED99D3CB4}"/>
              </a:ext>
            </a:extLst>
          </p:cNvPr>
          <p:cNvSpPr/>
          <p:nvPr/>
        </p:nvSpPr>
        <p:spPr>
          <a:xfrm>
            <a:off x="2058347" y="3873387"/>
            <a:ext cx="3489360" cy="1569660"/>
          </a:xfrm>
          <a:prstGeom prst="rect">
            <a:avLst/>
          </a:prstGeom>
        </p:spPr>
        <p:txBody>
          <a:bodyPr wrap="square">
            <a:spAutoFit/>
          </a:bodyPr>
          <a:lstStyle/>
          <a:p>
            <a:r>
              <a:rPr lang="en-US" altLang="zh-CN" sz="1600" dirty="0"/>
              <a:t>In contrast to AIMD, the congestion window increases according to a </a:t>
            </a:r>
            <a:r>
              <a:rPr lang="en-US" altLang="zh-CN" sz="1600" b="1" dirty="0"/>
              <a:t>cubic function</a:t>
            </a:r>
            <a:r>
              <a:rPr lang="en-US" altLang="zh-CN" sz="1600" dirty="0"/>
              <a:t>, which initially has a </a:t>
            </a:r>
            <a:r>
              <a:rPr lang="en-US" altLang="zh-CN" sz="1600" b="1" dirty="0"/>
              <a:t>growth</a:t>
            </a:r>
            <a:r>
              <a:rPr lang="en-US" altLang="zh-CN" sz="1600" dirty="0"/>
              <a:t> in the congestion window, followed by a </a:t>
            </a:r>
            <a:r>
              <a:rPr lang="en-US" altLang="zh-CN" sz="1600" b="1" dirty="0"/>
              <a:t>plateau</a:t>
            </a:r>
            <a:r>
              <a:rPr lang="en-US" altLang="zh-CN" sz="1600" dirty="0"/>
              <a:t> period, and finally a period of </a:t>
            </a:r>
            <a:r>
              <a:rPr lang="en-US" altLang="zh-CN" sz="1600" b="1" dirty="0"/>
              <a:t>faster</a:t>
            </a:r>
            <a:r>
              <a:rPr lang="en-US" altLang="zh-CN" sz="1600" dirty="0"/>
              <a:t> growth. </a:t>
            </a:r>
          </a:p>
        </p:txBody>
      </p:sp>
    </p:spTree>
    <p:extLst>
      <p:ext uri="{BB962C8B-B14F-4D97-AF65-F5344CB8AC3E}">
        <p14:creationId xmlns:p14="http://schemas.microsoft.com/office/powerpoint/2010/main" val="662618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Protocols and Congestion Control</a:t>
            </a:r>
          </a:p>
        </p:txBody>
      </p:sp>
      <p:sp>
        <p:nvSpPr>
          <p:cNvPr id="5" name="Text Placeholder 4"/>
          <p:cNvSpPr>
            <a:spLocks noGrp="1"/>
          </p:cNvSpPr>
          <p:nvPr>
            <p:ph type="body" idx="1"/>
          </p:nvPr>
        </p:nvSpPr>
        <p:spPr/>
        <p:txBody>
          <a:bodyPr/>
          <a:lstStyle/>
          <a:p>
            <a:r>
              <a:rPr lang="en-US" dirty="0"/>
              <a:t>QUIC: Quick UDP Internet Connections</a:t>
            </a:r>
          </a:p>
          <a:p>
            <a:r>
              <a:rPr lang="en-US" dirty="0"/>
              <a:t>BBR: Congestion control based on bottleneck bandwidth</a:t>
            </a:r>
          </a:p>
          <a:p>
            <a:r>
              <a:rPr lang="en-US" dirty="0"/>
              <a:t>The future of TCP</a:t>
            </a:r>
          </a:p>
        </p:txBody>
      </p:sp>
    </p:spTree>
    <p:extLst>
      <p:ext uri="{BB962C8B-B14F-4D97-AF65-F5344CB8AC3E}">
        <p14:creationId xmlns:p14="http://schemas.microsoft.com/office/powerpoint/2010/main" val="1181741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6924257-5A16-4DCF-A1B8-2E90E0D68617}"/>
              </a:ext>
            </a:extLst>
          </p:cNvPr>
          <p:cNvSpPr>
            <a:spLocks noGrp="1"/>
          </p:cNvSpPr>
          <p:nvPr>
            <p:ph type="body" idx="1"/>
          </p:nvPr>
        </p:nvSpPr>
        <p:spPr/>
        <p:txBody>
          <a:bodyPr/>
          <a:lstStyle/>
          <a:p>
            <a:r>
              <a:rPr lang="en-US" altLang="zh-CN" sz="1800" dirty="0"/>
              <a:t>QUIC: A transport protocol runs on top of UDP that aims to improve some of the throughput and latency characteristics of TCP to make application protocols such as the Web protocols faster</a:t>
            </a:r>
          </a:p>
          <a:p>
            <a:pPr lvl="1"/>
            <a:r>
              <a:rPr lang="en-US" altLang="zh-CN" sz="1400" dirty="0"/>
              <a:t>It was used in more than half of the connections from the Chrome browser to Google’s services before it was ever standardized. </a:t>
            </a:r>
          </a:p>
          <a:p>
            <a:pPr lvl="1"/>
            <a:r>
              <a:rPr lang="en-US" altLang="zh-CN" sz="1400" dirty="0"/>
              <a:t>It aims to multiplex these connections over a single UDP flow, while also ensuring that if a single Web object transfer is delayed, that it does not ultimately block the transfer of other objects. </a:t>
            </a:r>
          </a:p>
          <a:p>
            <a:pPr lvl="1"/>
            <a:r>
              <a:rPr lang="en-US" altLang="zh-CN" sz="1400" dirty="0"/>
              <a:t>If some data is lost in one stream, the protocol can continue transferring data for other streams independently, which can ultimately improve the performance of links with high transmission error rates. </a:t>
            </a:r>
          </a:p>
          <a:p>
            <a:r>
              <a:rPr lang="en-US" altLang="zh-CN" sz="1800" dirty="0"/>
              <a:t>QUIC also makes various other optimizations to improve performance</a:t>
            </a:r>
          </a:p>
          <a:p>
            <a:pPr lvl="1"/>
            <a:r>
              <a:rPr lang="en-US" altLang="zh-CN" sz="1400" dirty="0"/>
              <a:t>piggybacking application-level encryption information on transport-connection establishment</a:t>
            </a:r>
          </a:p>
          <a:p>
            <a:pPr lvl="1"/>
            <a:r>
              <a:rPr lang="en-US" altLang="zh-CN" sz="1400" dirty="0"/>
              <a:t>encrypting each packet individually so that the loss of one packet does not prevent decryption of subsequent packets</a:t>
            </a:r>
          </a:p>
          <a:p>
            <a:pPr lvl="1"/>
            <a:r>
              <a:rPr lang="en-US" altLang="zh-CN" sz="1400" dirty="0"/>
              <a:t>improving the speed of network handoff (e.g., from a cellular connection to a </a:t>
            </a:r>
            <a:r>
              <a:rPr lang="en-US" altLang="zh-CN" sz="1400" dirty="0" err="1"/>
              <a:t>WiFi</a:t>
            </a:r>
            <a:r>
              <a:rPr lang="en-US" altLang="zh-CN" sz="1400" dirty="0"/>
              <a:t> connection) </a:t>
            </a:r>
          </a:p>
          <a:p>
            <a:pPr lvl="1"/>
            <a:r>
              <a:rPr lang="en-US" altLang="zh-CN" sz="1400" dirty="0"/>
              <a:t>using a connection identifier as a way to maintain state when endpoints change networks. </a:t>
            </a:r>
            <a:endParaRPr lang="zh-CN" altLang="zh-CN" sz="1400" dirty="0"/>
          </a:p>
          <a:p>
            <a:endParaRPr lang="zh-CN" altLang="en-US" sz="1800" dirty="0"/>
          </a:p>
        </p:txBody>
      </p:sp>
      <p:sp>
        <p:nvSpPr>
          <p:cNvPr id="3" name="标题 2">
            <a:extLst>
              <a:ext uri="{FF2B5EF4-FFF2-40B4-BE49-F238E27FC236}">
                <a16:creationId xmlns:a16="http://schemas.microsoft.com/office/drawing/2014/main" id="{23955F46-8FE7-4000-9540-0928C07778A5}"/>
              </a:ext>
            </a:extLst>
          </p:cNvPr>
          <p:cNvSpPr>
            <a:spLocks noGrp="1"/>
          </p:cNvSpPr>
          <p:nvPr>
            <p:ph type="title"/>
          </p:nvPr>
        </p:nvSpPr>
        <p:spPr/>
        <p:txBody>
          <a:bodyPr/>
          <a:lstStyle/>
          <a:p>
            <a:r>
              <a:rPr lang="en-US" altLang="zh-CN" sz="3600" dirty="0"/>
              <a:t>QUIC (Quick UDP Internet Connections) </a:t>
            </a:r>
            <a:endParaRPr lang="zh-CN" altLang="en-US" dirty="0"/>
          </a:p>
        </p:txBody>
      </p:sp>
    </p:spTree>
    <p:extLst>
      <p:ext uri="{BB962C8B-B14F-4D97-AF65-F5344CB8AC3E}">
        <p14:creationId xmlns:p14="http://schemas.microsoft.com/office/powerpoint/2010/main" val="13974121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56C6872-28B7-4DEA-B565-72367D5B2E7D}"/>
              </a:ext>
            </a:extLst>
          </p:cNvPr>
          <p:cNvSpPr>
            <a:spLocks noGrp="1"/>
          </p:cNvSpPr>
          <p:nvPr>
            <p:ph type="body" idx="1"/>
          </p:nvPr>
        </p:nvSpPr>
        <p:spPr/>
        <p:txBody>
          <a:bodyPr/>
          <a:lstStyle/>
          <a:p>
            <a:r>
              <a:rPr lang="en-US" altLang="zh-CN" sz="2000" dirty="0" err="1"/>
              <a:t>Bufferbloat</a:t>
            </a:r>
            <a:r>
              <a:rPr lang="en-US" altLang="zh-CN" sz="2000" dirty="0"/>
              <a:t>: when network devices in along a network path have buffers that are too large, a TCP sender with a large congestion window can send at a rate that far exceeds the capacity of the network before it ever receives a loss signal. Buffers in the middle of the network can fill up, delaying congestion events for senders that are sending too fast (i.e., not dropping packets) and, importantly, increasing the network latency for senders whose packets are queued behind the packets in a large buffer (Gettys, 2011). </a:t>
            </a:r>
          </a:p>
          <a:p>
            <a:r>
              <a:rPr lang="en-US" altLang="zh-CN" sz="2000" dirty="0"/>
              <a:t>Addressing </a:t>
            </a:r>
            <a:r>
              <a:rPr lang="en-US" altLang="zh-CN" sz="2000" dirty="0" err="1"/>
              <a:t>bufferbloat</a:t>
            </a:r>
            <a:r>
              <a:rPr lang="en-US" altLang="zh-CN" sz="2000" dirty="0"/>
              <a:t> </a:t>
            </a:r>
          </a:p>
          <a:p>
            <a:pPr lvl="1"/>
            <a:r>
              <a:rPr lang="en-US" altLang="zh-CN" sz="1800" dirty="0"/>
              <a:t>simply to reduce the size of buffers in network devices</a:t>
            </a:r>
          </a:p>
          <a:p>
            <a:pPr lvl="1"/>
            <a:r>
              <a:rPr lang="en-US" altLang="zh-CN" sz="1800" dirty="0"/>
              <a:t>to develop an alternative to loss-based congestion control, which is the approach BBR takes. </a:t>
            </a:r>
            <a:endParaRPr lang="zh-CN" altLang="zh-CN" sz="1800" dirty="0"/>
          </a:p>
          <a:p>
            <a:endParaRPr lang="zh-CN" altLang="en-US" sz="2000" dirty="0"/>
          </a:p>
        </p:txBody>
      </p:sp>
      <p:sp>
        <p:nvSpPr>
          <p:cNvPr id="3" name="标题 2">
            <a:extLst>
              <a:ext uri="{FF2B5EF4-FFF2-40B4-BE49-F238E27FC236}">
                <a16:creationId xmlns:a16="http://schemas.microsoft.com/office/drawing/2014/main" id="{1DA1488A-8BA2-4A52-8329-716B09BCFFD0}"/>
              </a:ext>
            </a:extLst>
          </p:cNvPr>
          <p:cNvSpPr>
            <a:spLocks noGrp="1"/>
          </p:cNvSpPr>
          <p:nvPr>
            <p:ph type="title"/>
          </p:nvPr>
        </p:nvSpPr>
        <p:spPr/>
        <p:txBody>
          <a:bodyPr/>
          <a:lstStyle/>
          <a:p>
            <a:r>
              <a:rPr lang="en-US" altLang="zh-CN" dirty="0"/>
              <a:t>BBR: Congestion Control Based on Bottleneck Bandwidth</a:t>
            </a:r>
            <a:endParaRPr lang="zh-CN" altLang="en-US" dirty="0"/>
          </a:p>
        </p:txBody>
      </p:sp>
    </p:spTree>
    <p:extLst>
      <p:ext uri="{BB962C8B-B14F-4D97-AF65-F5344CB8AC3E}">
        <p14:creationId xmlns:p14="http://schemas.microsoft.com/office/powerpoint/2010/main" val="32990140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390F8C5-E15D-49E1-BC80-CB7FC86BB5D3}"/>
              </a:ext>
            </a:extLst>
          </p:cNvPr>
          <p:cNvSpPr>
            <a:spLocks noGrp="1"/>
          </p:cNvSpPr>
          <p:nvPr>
            <p:ph type="body" idx="1"/>
          </p:nvPr>
        </p:nvSpPr>
        <p:spPr/>
        <p:txBody>
          <a:bodyPr/>
          <a:lstStyle/>
          <a:p>
            <a:r>
              <a:rPr lang="en-US" altLang="zh-CN" sz="2000" dirty="0"/>
              <a:t>BBR continuously tracks the bottleneck bandwidth and the round-trip propagation delay</a:t>
            </a:r>
          </a:p>
          <a:p>
            <a:pPr lvl="1"/>
            <a:r>
              <a:rPr lang="en-US" altLang="zh-CN" sz="1600" dirty="0"/>
              <a:t>TCP already tracks the round-trip time; BBR extends existing functionality by tracking the delivery rate of the transport protocol over time. </a:t>
            </a:r>
          </a:p>
          <a:p>
            <a:r>
              <a:rPr lang="en-US" altLang="zh-CN" sz="2000" dirty="0"/>
              <a:t>BBR effectively computes the bottleneck bandwidth as the maximum of the measured delivery rate over a given time window—typically six to ten round trips. </a:t>
            </a:r>
          </a:p>
          <a:p>
            <a:pPr lvl="1"/>
            <a:r>
              <a:rPr lang="en-US" altLang="zh-CN" sz="1600" dirty="0"/>
              <a:t>Up to the bandwidth-delay product of the path, the round-trip time will not increase because no additional buffering is taking place; </a:t>
            </a:r>
          </a:p>
          <a:p>
            <a:pPr lvl="1"/>
            <a:r>
              <a:rPr lang="en-US" altLang="zh-CN" sz="1600" dirty="0"/>
              <a:t>The delivery rate will remain inversely proportional to the round-trip time and proportional to the amount of packets in flight (the window). </a:t>
            </a:r>
          </a:p>
          <a:p>
            <a:pPr lvl="1"/>
            <a:r>
              <a:rPr lang="en-US" altLang="zh-CN" sz="1600" dirty="0"/>
              <a:t>Once the amount of packets in flight exceeds the bandwidth-delay product, latency begins to increase as packets are queued, and the delivery rate plateaus. It is at this point that BBR seeks to operate.</a:t>
            </a:r>
          </a:p>
          <a:p>
            <a:endParaRPr lang="en-US" altLang="zh-CN" sz="2000" dirty="0"/>
          </a:p>
        </p:txBody>
      </p:sp>
      <p:sp>
        <p:nvSpPr>
          <p:cNvPr id="3" name="标题 2">
            <a:extLst>
              <a:ext uri="{FF2B5EF4-FFF2-40B4-BE49-F238E27FC236}">
                <a16:creationId xmlns:a16="http://schemas.microsoft.com/office/drawing/2014/main" id="{BB059798-3C00-456B-9455-9D607CA0CFA6}"/>
              </a:ext>
            </a:extLst>
          </p:cNvPr>
          <p:cNvSpPr>
            <a:spLocks noGrp="1"/>
          </p:cNvSpPr>
          <p:nvPr>
            <p:ph type="title"/>
          </p:nvPr>
        </p:nvSpPr>
        <p:spPr/>
        <p:txBody>
          <a:bodyPr/>
          <a:lstStyle/>
          <a:p>
            <a:r>
              <a:rPr lang="en-US" altLang="zh-CN" dirty="0"/>
              <a:t>The General Philosophy of BBR</a:t>
            </a:r>
            <a:endParaRPr lang="zh-CN" altLang="en-US" dirty="0"/>
          </a:p>
        </p:txBody>
      </p:sp>
    </p:spTree>
    <p:extLst>
      <p:ext uri="{BB962C8B-B14F-4D97-AF65-F5344CB8AC3E}">
        <p14:creationId xmlns:p14="http://schemas.microsoft.com/office/powerpoint/2010/main" val="28265169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optimal operating point for BBR</a:t>
            </a:r>
          </a:p>
        </p:txBody>
      </p:sp>
      <p:sp>
        <p:nvSpPr>
          <p:cNvPr id="3" name="Text Placeholder 2"/>
          <p:cNvSpPr>
            <a:spLocks noGrp="1"/>
          </p:cNvSpPr>
          <p:nvPr>
            <p:ph type="body" idx="1"/>
          </p:nvPr>
        </p:nvSpPr>
        <p:spPr>
          <a:xfrm>
            <a:off x="1981200" y="5805303"/>
            <a:ext cx="8229600" cy="528070"/>
          </a:xfrm>
        </p:spPr>
        <p:txBody>
          <a:bodyPr/>
          <a:lstStyle/>
          <a:p>
            <a:pPr algn="ctr"/>
            <a:r>
              <a:rPr lang="en-US" dirty="0" err="1"/>
              <a:t>BBR</a:t>
            </a:r>
            <a:r>
              <a:rPr lang="en-US" dirty="0"/>
              <a:t> Operating Point</a:t>
            </a:r>
          </a:p>
        </p:txBody>
      </p:sp>
      <p:pic>
        <p:nvPicPr>
          <p:cNvPr id="4" name="Picture Placeholder 3" descr="Figure 6-50. BBR Operating Poin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096000" y="1504614"/>
            <a:ext cx="3552092" cy="4036655"/>
          </a:xfrm>
        </p:spPr>
      </p:pic>
      <p:sp>
        <p:nvSpPr>
          <p:cNvPr id="6" name="文本框 5">
            <a:extLst>
              <a:ext uri="{FF2B5EF4-FFF2-40B4-BE49-F238E27FC236}">
                <a16:creationId xmlns:a16="http://schemas.microsoft.com/office/drawing/2014/main" id="{07592B78-E6FE-74F4-B1E6-509D6A395311}"/>
              </a:ext>
            </a:extLst>
          </p:cNvPr>
          <p:cNvSpPr txBox="1"/>
          <p:nvPr/>
        </p:nvSpPr>
        <p:spPr>
          <a:xfrm>
            <a:off x="1870105" y="3717077"/>
            <a:ext cx="4336990" cy="2031325"/>
          </a:xfrm>
          <a:prstGeom prst="rect">
            <a:avLst/>
          </a:prstGeom>
          <a:noFill/>
        </p:spPr>
        <p:txBody>
          <a:bodyPr wrap="square">
            <a:spAutoFit/>
          </a:bodyPr>
          <a:lstStyle/>
          <a:p>
            <a:pPr algn="just"/>
            <a:r>
              <a:rPr lang="en-US" altLang="zh-CN" sz="1800" kern="100" dirty="0">
                <a:latin typeface="等线" panose="02010600030101010101" pitchFamily="2" charset="-122"/>
                <a:ea typeface="等线" panose="02010600030101010101" pitchFamily="2" charset="-122"/>
                <a:cs typeface="Times New Roman" panose="02020603050405020304" pitchFamily="18" charset="0"/>
              </a:rPr>
              <a:t>round trip time and delivery rate </a:t>
            </a:r>
          </a:p>
          <a:p>
            <a:pPr algn="just"/>
            <a:r>
              <a:rPr lang="en-US" altLang="zh-CN" sz="1800" kern="100" dirty="0">
                <a:latin typeface="等线" panose="02010600030101010101" pitchFamily="2" charset="-122"/>
                <a:ea typeface="等线" panose="02010600030101010101" pitchFamily="2" charset="-122"/>
                <a:cs typeface="Times New Roman" panose="02020603050405020304" pitchFamily="18" charset="0"/>
              </a:rPr>
              <a:t>V.S. the amount of data in flight (i.e., sent, but not acknowledged). </a:t>
            </a:r>
          </a:p>
          <a:p>
            <a:pPr algn="just"/>
            <a:r>
              <a:rPr lang="en-US" altLang="zh-CN" sz="1800" kern="100" dirty="0">
                <a:latin typeface="等线" panose="02010600030101010101" pitchFamily="2" charset="-122"/>
                <a:ea typeface="等线" panose="02010600030101010101" pitchFamily="2" charset="-122"/>
                <a:cs typeface="Times New Roman" panose="02020603050405020304" pitchFamily="18" charset="0"/>
              </a:rPr>
              <a:t>The optimal operating point for BBR: when increasing the amount of traffic in flight increases the overall round-trip time but does not increase the delivery rate. </a:t>
            </a:r>
            <a:endParaRPr lang="zh-CN" altLang="zh-CN" sz="18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802A6AF4-EC70-4AAA-C2A2-42A923B27AC3}"/>
              </a:ext>
            </a:extLst>
          </p:cNvPr>
          <p:cNvSpPr txBox="1"/>
          <p:nvPr/>
        </p:nvSpPr>
        <p:spPr>
          <a:xfrm>
            <a:off x="1981200" y="1567016"/>
            <a:ext cx="4114800" cy="1477328"/>
          </a:xfrm>
          <a:prstGeom prst="rect">
            <a:avLst/>
          </a:prstGeom>
          <a:noFill/>
        </p:spPr>
        <p:txBody>
          <a:bodyPr wrap="square">
            <a:spAutoFit/>
          </a:bodyPr>
          <a:lstStyle/>
          <a:p>
            <a:pPr marL="285750" indent="-285750">
              <a:buFont typeface="Arial" panose="020B0604020202020204" pitchFamily="34" charset="0"/>
              <a:buChar char="•"/>
            </a:pPr>
            <a:r>
              <a:rPr lang="en-US" altLang="zh-CN" sz="1800" dirty="0">
                <a:latin typeface="Times-Roman"/>
                <a:ea typeface="宋体" panose="02010600030101010101" pitchFamily="2" charset="-122"/>
                <a:cs typeface="宋体" panose="02010600030101010101" pitchFamily="2" charset="-122"/>
              </a:rPr>
              <a:t>continually update estimates of the bottleneck bandwidth and round-trip latency accordingly</a:t>
            </a:r>
          </a:p>
          <a:p>
            <a:pPr marL="285750" indent="-285750">
              <a:buFont typeface="Arial" panose="020B0604020202020204" pitchFamily="34" charset="0"/>
              <a:buChar char="•"/>
            </a:pPr>
            <a:r>
              <a:rPr lang="en-US" altLang="zh-CN" sz="1800" dirty="0">
                <a:latin typeface="Times-Roman"/>
                <a:ea typeface="宋体" panose="02010600030101010101" pitchFamily="2" charset="-122"/>
                <a:cs typeface="宋体" panose="02010600030101010101" pitchFamily="2" charset="-122"/>
              </a:rPr>
              <a:t>pace the data itself to match the bottleneck bandwidth rate</a:t>
            </a:r>
            <a:endParaRPr lang="zh-CN" altLang="en-US" sz="1800" dirty="0"/>
          </a:p>
        </p:txBody>
      </p:sp>
    </p:spTree>
    <p:extLst>
      <p:ext uri="{BB962C8B-B14F-4D97-AF65-F5344CB8AC3E}">
        <p14:creationId xmlns:p14="http://schemas.microsoft.com/office/powerpoint/2010/main" val="3905862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of TCP</a:t>
            </a:r>
          </a:p>
        </p:txBody>
      </p:sp>
      <p:sp>
        <p:nvSpPr>
          <p:cNvPr id="5" name="Text Placeholder 4"/>
          <p:cNvSpPr>
            <a:spLocks noGrp="1"/>
          </p:cNvSpPr>
          <p:nvPr>
            <p:ph type="body" idx="1"/>
          </p:nvPr>
        </p:nvSpPr>
        <p:spPr/>
        <p:txBody>
          <a:bodyPr/>
          <a:lstStyle/>
          <a:p>
            <a:r>
              <a:rPr lang="en-US" dirty="0"/>
              <a:t>TCP will continue to evolve</a:t>
            </a:r>
          </a:p>
          <a:p>
            <a:r>
              <a:rPr lang="en-US" dirty="0"/>
              <a:t>TCP issues</a:t>
            </a:r>
          </a:p>
          <a:p>
            <a:pPr lvl="1"/>
            <a:r>
              <a:rPr lang="en-US" dirty="0"/>
              <a:t>Does not provide transport semantics applications want</a:t>
            </a:r>
          </a:p>
          <a:p>
            <a:pPr lvl="2"/>
            <a:r>
              <a:rPr lang="en-US" dirty="0"/>
              <a:t>send messages or records whose boundaries need to be preserved. </a:t>
            </a:r>
          </a:p>
          <a:p>
            <a:pPr lvl="2"/>
            <a:r>
              <a:rPr lang="en-US" dirty="0"/>
              <a:t>work with a group of related conversations, such as a Web browser that transfers several objects from the same server. </a:t>
            </a:r>
          </a:p>
          <a:p>
            <a:pPr lvl="2"/>
            <a:r>
              <a:rPr lang="en-US" dirty="0"/>
              <a:t>want better control over the network paths that they use. </a:t>
            </a:r>
          </a:p>
          <a:p>
            <a:pPr lvl="1"/>
            <a:r>
              <a:rPr lang="en-US" dirty="0"/>
              <a:t>Application must deal with problems not solved by TCP</a:t>
            </a:r>
          </a:p>
          <a:p>
            <a:r>
              <a:rPr lang="en-US" dirty="0"/>
              <a:t>Proposals providing a slightly different interface</a:t>
            </a:r>
          </a:p>
          <a:p>
            <a:pPr lvl="1"/>
            <a:r>
              <a:rPr lang="en-US" dirty="0"/>
              <a:t>SCTP and SST</a:t>
            </a:r>
          </a:p>
          <a:p>
            <a:r>
              <a:rPr lang="en-US" dirty="0"/>
              <a:t>Must deal with “If it ain’t broke, don’t fix it’’ mentality</a:t>
            </a:r>
          </a:p>
        </p:txBody>
      </p:sp>
    </p:spTree>
    <p:extLst>
      <p:ext uri="{BB962C8B-B14F-4D97-AF65-F5344CB8AC3E}">
        <p14:creationId xmlns:p14="http://schemas.microsoft.com/office/powerpoint/2010/main" val="23053257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The Transport Service</a:t>
            </a:r>
          </a:p>
          <a:p>
            <a:pPr lvl="1" fontAlgn="base"/>
            <a:r>
              <a:rPr lang="en-US" altLang="zh-CN" dirty="0"/>
              <a:t>Elements of Transport Protocols</a:t>
            </a:r>
          </a:p>
          <a:p>
            <a:pPr lvl="1" fontAlgn="base"/>
            <a:r>
              <a:rPr lang="en-US" altLang="zh-CN" dirty="0"/>
              <a:t>Congestion Control</a:t>
            </a:r>
          </a:p>
          <a:p>
            <a:pPr lvl="1" fontAlgn="base"/>
            <a:r>
              <a:rPr lang="en-US" altLang="zh-CN" dirty="0"/>
              <a:t>The Internet Transport Protocols: UDP</a:t>
            </a:r>
          </a:p>
          <a:p>
            <a:pPr lvl="1" fontAlgn="base"/>
            <a:r>
              <a:rPr lang="en-US" altLang="zh-CN" dirty="0"/>
              <a:t>The Internet Transport Protocols: TCP</a:t>
            </a:r>
          </a:p>
          <a:p>
            <a:pPr lvl="1" fontAlgn="base"/>
            <a:r>
              <a:rPr lang="en-US" altLang="zh-CN" dirty="0"/>
              <a:t>Performance Monitoring</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Transport</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6</a:t>
            </a:r>
            <a:endParaRPr lang="en-US" altLang="zh-CN" dirty="0">
              <a:ea typeface="宋体" panose="02010600030101010101" pitchFamily="2" charset="-122"/>
            </a:endParaRPr>
          </a:p>
        </p:txBody>
      </p:sp>
    </p:spTree>
    <p:extLst>
      <p:ext uri="{BB962C8B-B14F-4D97-AF65-F5344CB8AC3E}">
        <p14:creationId xmlns:p14="http://schemas.microsoft.com/office/powerpoint/2010/main" val="135022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Issues</a:t>
            </a:r>
          </a:p>
        </p:txBody>
      </p:sp>
      <p:sp>
        <p:nvSpPr>
          <p:cNvPr id="5" name="Text Placeholder 4"/>
          <p:cNvSpPr>
            <a:spLocks noGrp="1"/>
          </p:cNvSpPr>
          <p:nvPr>
            <p:ph type="body" idx="1"/>
          </p:nvPr>
        </p:nvSpPr>
        <p:spPr/>
        <p:txBody>
          <a:bodyPr/>
          <a:lstStyle/>
          <a:p>
            <a:r>
              <a:rPr lang="en-US" dirty="0"/>
              <a:t>Performance problems</a:t>
            </a:r>
          </a:p>
          <a:p>
            <a:r>
              <a:rPr lang="en-US" dirty="0"/>
              <a:t>Measuring network performance</a:t>
            </a:r>
          </a:p>
          <a:p>
            <a:r>
              <a:rPr lang="en-US" dirty="0"/>
              <a:t>Measuring access network throughput</a:t>
            </a:r>
          </a:p>
          <a:p>
            <a:r>
              <a:rPr lang="en-US" dirty="0"/>
              <a:t>Measuring quality of experience</a:t>
            </a:r>
          </a:p>
          <a:p>
            <a:r>
              <a:rPr lang="en-US" dirty="0"/>
              <a:t>Host design for fast networks</a:t>
            </a:r>
          </a:p>
          <a:p>
            <a:r>
              <a:rPr lang="en-US" dirty="0"/>
              <a:t>Fast segment processing</a:t>
            </a:r>
          </a:p>
          <a:p>
            <a:r>
              <a:rPr lang="en-US" dirty="0"/>
              <a:t>Header compression</a:t>
            </a:r>
          </a:p>
          <a:p>
            <a:r>
              <a:rPr lang="en-US" dirty="0"/>
              <a:t>Protocols for ‘‘long fat’’ networks</a:t>
            </a:r>
          </a:p>
        </p:txBody>
      </p:sp>
    </p:spTree>
    <p:extLst>
      <p:ext uri="{BB962C8B-B14F-4D97-AF65-F5344CB8AC3E}">
        <p14:creationId xmlns:p14="http://schemas.microsoft.com/office/powerpoint/2010/main" val="33970809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Performance Problems in Computer Networks</a:t>
            </a:r>
            <a:endParaRPr lang="en-US" dirty="0"/>
          </a:p>
        </p:txBody>
      </p:sp>
      <p:sp>
        <p:nvSpPr>
          <p:cNvPr id="5" name="Text Placeholder 4"/>
          <p:cNvSpPr>
            <a:spLocks noGrp="1"/>
          </p:cNvSpPr>
          <p:nvPr>
            <p:ph type="body" idx="1"/>
          </p:nvPr>
        </p:nvSpPr>
        <p:spPr/>
        <p:txBody>
          <a:bodyPr/>
          <a:lstStyle/>
          <a:p>
            <a:r>
              <a:rPr lang="en-US" dirty="0"/>
              <a:t>Temporary resource overloads</a:t>
            </a:r>
          </a:p>
          <a:p>
            <a:r>
              <a:rPr lang="en-US" dirty="0"/>
              <a:t>Structural resource imbalance</a:t>
            </a:r>
          </a:p>
          <a:p>
            <a:r>
              <a:rPr lang="en-US" dirty="0"/>
              <a:t>Synchronous overloads</a:t>
            </a:r>
          </a:p>
          <a:p>
            <a:pPr lvl="1"/>
            <a:r>
              <a:rPr lang="en-US" dirty="0"/>
              <a:t>Broadcast storm from a bad segment</a:t>
            </a:r>
          </a:p>
          <a:p>
            <a:pPr lvl="1"/>
            <a:r>
              <a:rPr lang="en-US" dirty="0"/>
              <a:t>Power returning after power failure</a:t>
            </a:r>
          </a:p>
          <a:p>
            <a:r>
              <a:rPr lang="en-US" dirty="0"/>
              <a:t>Lack of system tuning</a:t>
            </a:r>
          </a:p>
          <a:p>
            <a:pPr lvl="1"/>
            <a:r>
              <a:rPr lang="en-US" dirty="0"/>
              <a:t>Low buffer space</a:t>
            </a:r>
          </a:p>
          <a:p>
            <a:pPr lvl="1"/>
            <a:r>
              <a:rPr lang="en-US" dirty="0"/>
              <a:t>Setting timeouts</a:t>
            </a:r>
          </a:p>
          <a:p>
            <a:pPr lvl="1"/>
            <a:r>
              <a:rPr lang="en-US" dirty="0"/>
              <a:t>Jitter</a:t>
            </a:r>
          </a:p>
        </p:txBody>
      </p:sp>
    </p:spTree>
    <p:extLst>
      <p:ext uri="{BB962C8B-B14F-4D97-AF65-F5344CB8AC3E}">
        <p14:creationId xmlns:p14="http://schemas.microsoft.com/office/powerpoint/2010/main" val="3670312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(3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4" name="Picture Placeholder 3" descr="Figure 6-6. Client and Server code using sockets (continued).&#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3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981201" y="2425196"/>
            <a:ext cx="7965187" cy="1619600"/>
          </a:xfrm>
        </p:spPr>
      </p:pic>
      <p:sp>
        <p:nvSpPr>
          <p:cNvPr id="6" name="TextBox 11">
            <a:extLst>
              <a:ext uri="{FF2B5EF4-FFF2-40B4-BE49-F238E27FC236}">
                <a16:creationId xmlns:a16="http://schemas.microsoft.com/office/drawing/2014/main" id="{A5BD4D87-5225-4339-8CCD-A4E2A7287C46}"/>
              </a:ext>
            </a:extLst>
          </p:cNvPr>
          <p:cNvSpPr txBox="1">
            <a:spLocks noChangeArrowheads="1"/>
          </p:cNvSpPr>
          <p:nvPr/>
        </p:nvSpPr>
        <p:spPr bwMode="auto">
          <a:xfrm>
            <a:off x="8560302" y="2520302"/>
            <a:ext cx="2020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a:ea typeface="宋体" panose="02010600030101010101" pitchFamily="2" charset="-122"/>
              </a:rPr>
              <a:t>Make a socket</a:t>
            </a:r>
          </a:p>
        </p:txBody>
      </p:sp>
      <p:sp>
        <p:nvSpPr>
          <p:cNvPr id="7" name="Left Brace 12">
            <a:extLst>
              <a:ext uri="{FF2B5EF4-FFF2-40B4-BE49-F238E27FC236}">
                <a16:creationId xmlns:a16="http://schemas.microsoft.com/office/drawing/2014/main" id="{FC463BF3-F704-435E-B79C-F1DED91E1F8D}"/>
              </a:ext>
            </a:extLst>
          </p:cNvPr>
          <p:cNvSpPr/>
          <p:nvPr/>
        </p:nvSpPr>
        <p:spPr bwMode="auto">
          <a:xfrm flipH="1">
            <a:off x="8285665" y="2466327"/>
            <a:ext cx="231775" cy="392112"/>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a:ea typeface="宋体" panose="02010600030101010101" pitchFamily="2" charset="-122"/>
            </a:endParaRPr>
          </a:p>
        </p:txBody>
      </p:sp>
      <p:sp>
        <p:nvSpPr>
          <p:cNvPr id="8" name="TextBox 13">
            <a:extLst>
              <a:ext uri="{FF2B5EF4-FFF2-40B4-BE49-F238E27FC236}">
                <a16:creationId xmlns:a16="http://schemas.microsoft.com/office/drawing/2014/main" id="{4AD15F0A-E290-4837-9E3A-46DBDA7F80B9}"/>
              </a:ext>
            </a:extLst>
          </p:cNvPr>
          <p:cNvSpPr txBox="1">
            <a:spLocks noChangeArrowheads="1"/>
          </p:cNvSpPr>
          <p:nvPr/>
        </p:nvSpPr>
        <p:spPr bwMode="auto">
          <a:xfrm>
            <a:off x="8560304" y="3622665"/>
            <a:ext cx="20208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ea typeface="宋体" panose="02010600030101010101" pitchFamily="2" charset="-122"/>
              </a:rPr>
              <a:t>Try to connect</a:t>
            </a:r>
          </a:p>
        </p:txBody>
      </p:sp>
      <p:sp>
        <p:nvSpPr>
          <p:cNvPr id="9" name="Left Brace 14">
            <a:extLst>
              <a:ext uri="{FF2B5EF4-FFF2-40B4-BE49-F238E27FC236}">
                <a16:creationId xmlns:a16="http://schemas.microsoft.com/office/drawing/2014/main" id="{5BA46F13-C6D3-4264-905D-BEF85E32DE97}"/>
              </a:ext>
            </a:extLst>
          </p:cNvPr>
          <p:cNvSpPr/>
          <p:nvPr/>
        </p:nvSpPr>
        <p:spPr bwMode="auto">
          <a:xfrm flipH="1">
            <a:off x="8285665" y="3570277"/>
            <a:ext cx="225425" cy="392113"/>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dirty="0">
              <a:ea typeface="宋体" panose="02010600030101010101" pitchFamily="2" charset="-122"/>
            </a:endParaRPr>
          </a:p>
        </p:txBody>
      </p:sp>
    </p:spTree>
    <p:extLst>
      <p:ext uri="{BB962C8B-B14F-4D97-AF65-F5344CB8AC3E}">
        <p14:creationId xmlns:p14="http://schemas.microsoft.com/office/powerpoint/2010/main" val="36637663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Performance Measurement</a:t>
            </a:r>
            <a:endParaRPr lang="en-US" dirty="0"/>
          </a:p>
        </p:txBody>
      </p:sp>
      <p:sp>
        <p:nvSpPr>
          <p:cNvPr id="5" name="Text Placeholder 4"/>
          <p:cNvSpPr>
            <a:spLocks noGrp="1"/>
          </p:cNvSpPr>
          <p:nvPr>
            <p:ph type="body" idx="1"/>
          </p:nvPr>
        </p:nvSpPr>
        <p:spPr/>
        <p:txBody>
          <a:bodyPr/>
          <a:lstStyle/>
          <a:p>
            <a:r>
              <a:rPr lang="en-US" dirty="0"/>
              <a:t>Access network throughput measurement</a:t>
            </a:r>
          </a:p>
          <a:p>
            <a:pPr lvl="1"/>
            <a:r>
              <a:rPr lang="en-US" dirty="0"/>
              <a:t>Run speed test</a:t>
            </a:r>
          </a:p>
          <a:p>
            <a:r>
              <a:rPr lang="en-US" dirty="0"/>
              <a:t>Measuring link access speed has become more challenging</a:t>
            </a:r>
          </a:p>
          <a:p>
            <a:pPr lvl="1"/>
            <a:r>
              <a:rPr lang="en-US" dirty="0"/>
              <a:t>Filling the pipe requires more data</a:t>
            </a:r>
          </a:p>
          <a:p>
            <a:pPr lvl="1"/>
            <a:r>
              <a:rPr lang="en-US" dirty="0"/>
              <a:t>Under-test client/server bottlenecks move elsewhere in the network</a:t>
            </a:r>
          </a:p>
          <a:p>
            <a:r>
              <a:rPr lang="en-US" dirty="0"/>
              <a:t>Speed is less relevant to network performance</a:t>
            </a:r>
          </a:p>
          <a:p>
            <a:pPr lvl="1"/>
            <a:r>
              <a:rPr lang="en-US" dirty="0"/>
              <a:t>Quality of experience or application performance more important</a:t>
            </a:r>
            <a:br>
              <a:rPr lang="en-US" dirty="0"/>
            </a:br>
            <a:r>
              <a:rPr lang="en-US" dirty="0"/>
              <a:t> </a:t>
            </a:r>
          </a:p>
        </p:txBody>
      </p:sp>
    </p:spTree>
    <p:extLst>
      <p:ext uri="{BB962C8B-B14F-4D97-AF65-F5344CB8AC3E}">
        <p14:creationId xmlns:p14="http://schemas.microsoft.com/office/powerpoint/2010/main" val="16018105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Access Network Throughput</a:t>
            </a:r>
          </a:p>
        </p:txBody>
      </p:sp>
      <p:sp>
        <p:nvSpPr>
          <p:cNvPr id="3" name="Text Placeholder 2"/>
          <p:cNvSpPr>
            <a:spLocks noGrp="1"/>
          </p:cNvSpPr>
          <p:nvPr>
            <p:ph type="body" idx="1"/>
          </p:nvPr>
        </p:nvSpPr>
        <p:spPr/>
        <p:txBody>
          <a:bodyPr/>
          <a:lstStyle/>
          <a:p>
            <a:r>
              <a:rPr lang="en-US" dirty="0"/>
              <a:t>Best practices</a:t>
            </a:r>
          </a:p>
          <a:p>
            <a:pPr lvl="1"/>
            <a:r>
              <a:rPr lang="en-US" dirty="0"/>
              <a:t>Use multiple parallel TCP connections to fill the capacity of the access link</a:t>
            </a:r>
          </a:p>
          <a:p>
            <a:pPr lvl="1"/>
            <a:r>
              <a:rPr lang="en-US" dirty="0"/>
              <a:t>Perform access network throughput tests directly from the home router</a:t>
            </a:r>
          </a:p>
          <a:p>
            <a:pPr lvl="1"/>
            <a:r>
              <a:rPr lang="en-US" dirty="0"/>
              <a:t>Measure multiple Internet destinations in parallel from a single access connection</a:t>
            </a:r>
          </a:p>
          <a:p>
            <a:pPr lvl="1"/>
            <a:r>
              <a:rPr lang="en-US" dirty="0"/>
              <a:t>Develop ‘‘passive’’ throughput tests</a:t>
            </a:r>
          </a:p>
        </p:txBody>
      </p:sp>
    </p:spTree>
    <p:extLst>
      <p:ext uri="{BB962C8B-B14F-4D97-AF65-F5344CB8AC3E}">
        <p14:creationId xmlns:p14="http://schemas.microsoft.com/office/powerpoint/2010/main" val="33237293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Measuring Quality of Experience</a:t>
            </a:r>
            <a:endParaRPr lang="en-US" dirty="0"/>
          </a:p>
        </p:txBody>
      </p:sp>
      <p:sp>
        <p:nvSpPr>
          <p:cNvPr id="3" name="Text Placeholder 2"/>
          <p:cNvSpPr>
            <a:spLocks noGrp="1"/>
          </p:cNvSpPr>
          <p:nvPr>
            <p:ph type="body" idx="1"/>
          </p:nvPr>
        </p:nvSpPr>
        <p:spPr/>
        <p:txBody>
          <a:bodyPr/>
          <a:lstStyle/>
          <a:p>
            <a:r>
              <a:rPr lang="en-US" dirty="0"/>
              <a:t>Modern network performance measurement</a:t>
            </a:r>
          </a:p>
          <a:p>
            <a:pPr lvl="1"/>
            <a:r>
              <a:rPr lang="en-US" dirty="0"/>
              <a:t>Moving beyond simple speed tests</a:t>
            </a:r>
          </a:p>
          <a:p>
            <a:pPr lvl="1"/>
            <a:r>
              <a:rPr lang="en-US" dirty="0"/>
              <a:t>Typically based on passive observation of network traffic</a:t>
            </a:r>
          </a:p>
          <a:p>
            <a:r>
              <a:rPr lang="en-US" dirty="0"/>
              <a:t> User’s quality of experience</a:t>
            </a:r>
          </a:p>
          <a:p>
            <a:pPr lvl="1"/>
            <a:r>
              <a:rPr lang="en-US" dirty="0"/>
              <a:t>Measures person’s happiness with a service</a:t>
            </a:r>
          </a:p>
          <a:p>
            <a:pPr lvl="1"/>
            <a:r>
              <a:rPr lang="en-US" dirty="0"/>
              <a:t>A human consideration</a:t>
            </a:r>
          </a:p>
          <a:p>
            <a:pPr lvl="1"/>
            <a:r>
              <a:rPr lang="en-US" dirty="0"/>
              <a:t>Might require human feedback</a:t>
            </a:r>
          </a:p>
          <a:p>
            <a:r>
              <a:rPr lang="en-US" dirty="0"/>
              <a:t>Future technique</a:t>
            </a:r>
          </a:p>
          <a:p>
            <a:pPr lvl="1"/>
            <a:r>
              <a:rPr lang="en-US" dirty="0"/>
              <a:t>Automatic estimation of user quality of experience</a:t>
            </a:r>
          </a:p>
          <a:p>
            <a:pPr lvl="1"/>
            <a:r>
              <a:rPr lang="en-US" dirty="0"/>
              <a:t>Based on passive measurement of features in network traffic</a:t>
            </a:r>
          </a:p>
        </p:txBody>
      </p:sp>
    </p:spTree>
    <p:extLst>
      <p:ext uri="{BB962C8B-B14F-4D97-AF65-F5344CB8AC3E}">
        <p14:creationId xmlns:p14="http://schemas.microsoft.com/office/powerpoint/2010/main" val="42239736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Design for Fast Networks</a:t>
            </a:r>
          </a:p>
        </p:txBody>
      </p:sp>
      <p:sp>
        <p:nvSpPr>
          <p:cNvPr id="3" name="Text Placeholder 2"/>
          <p:cNvSpPr>
            <a:spLocks noGrp="1"/>
          </p:cNvSpPr>
          <p:nvPr>
            <p:ph type="body" idx="1"/>
          </p:nvPr>
        </p:nvSpPr>
        <p:spPr/>
        <p:txBody>
          <a:bodyPr/>
          <a:lstStyle/>
          <a:p>
            <a:r>
              <a:rPr lang="en-US" dirty="0"/>
              <a:t>Host speed is more important than network speed</a:t>
            </a:r>
          </a:p>
          <a:p>
            <a:r>
              <a:rPr lang="en-US" dirty="0"/>
              <a:t>Reduce packet count to reduce overhead</a:t>
            </a:r>
          </a:p>
          <a:p>
            <a:r>
              <a:rPr lang="en-US" dirty="0"/>
              <a:t>Minimize data touching</a:t>
            </a:r>
          </a:p>
          <a:p>
            <a:r>
              <a:rPr lang="en-US" dirty="0"/>
              <a:t>Minimize context switches</a:t>
            </a:r>
          </a:p>
          <a:p>
            <a:r>
              <a:rPr lang="en-US" dirty="0"/>
              <a:t>Avoiding congestion is better than recovering from it</a:t>
            </a:r>
          </a:p>
          <a:p>
            <a:r>
              <a:rPr lang="en-US" dirty="0"/>
              <a:t>Avoid timeouts</a:t>
            </a:r>
          </a:p>
        </p:txBody>
      </p:sp>
    </p:spTree>
    <p:extLst>
      <p:ext uri="{BB962C8B-B14F-4D97-AF65-F5344CB8AC3E}">
        <p14:creationId xmlns:p14="http://schemas.microsoft.com/office/powerpoint/2010/main" val="16924637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Minimize Context Switches</a:t>
            </a:r>
          </a:p>
        </p:txBody>
      </p:sp>
      <p:sp>
        <p:nvSpPr>
          <p:cNvPr id="3" name="Text Placeholder 2"/>
          <p:cNvSpPr>
            <a:spLocks noGrp="1"/>
          </p:cNvSpPr>
          <p:nvPr>
            <p:ph type="body" idx="1"/>
          </p:nvPr>
        </p:nvSpPr>
        <p:spPr>
          <a:xfrm>
            <a:off x="1981200" y="5345724"/>
            <a:ext cx="8229600" cy="723615"/>
          </a:xfrm>
        </p:spPr>
        <p:txBody>
          <a:bodyPr/>
          <a:lstStyle/>
          <a:p>
            <a:pPr algn="ctr"/>
            <a:r>
              <a:rPr lang="en-US" dirty="0"/>
              <a:t>Four context switches to handle one packet with a user-space network manager</a:t>
            </a:r>
          </a:p>
        </p:txBody>
      </p:sp>
      <p:pic>
        <p:nvPicPr>
          <p:cNvPr id="4" name="Picture Placeholder 3" descr="Figure 6-51. Four context switches to handle one packet with a user-space network manag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12244" y="2030491"/>
            <a:ext cx="7567513" cy="2285389"/>
          </a:xfrm>
        </p:spPr>
      </p:pic>
    </p:spTree>
    <p:extLst>
      <p:ext uri="{BB962C8B-B14F-4D97-AF65-F5344CB8AC3E}">
        <p14:creationId xmlns:p14="http://schemas.microsoft.com/office/powerpoint/2010/main" val="31569542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(1 of 3)</a:t>
            </a:r>
          </a:p>
        </p:txBody>
      </p:sp>
      <p:sp>
        <p:nvSpPr>
          <p:cNvPr id="3" name="Text Placeholder 2"/>
          <p:cNvSpPr>
            <a:spLocks noGrp="1"/>
          </p:cNvSpPr>
          <p:nvPr>
            <p:ph type="body" idx="1"/>
          </p:nvPr>
        </p:nvSpPr>
        <p:spPr>
          <a:xfrm>
            <a:off x="1981200" y="5331656"/>
            <a:ext cx="8229600" cy="737683"/>
          </a:xfrm>
        </p:spPr>
        <p:txBody>
          <a:bodyPr/>
          <a:lstStyle/>
          <a:p>
            <a:r>
              <a:rPr lang="en-US" dirty="0"/>
              <a:t>The fast path from sender to receiver is shown with a heavy line. The processing steps on this path are shaded.</a:t>
            </a:r>
          </a:p>
        </p:txBody>
      </p:sp>
      <p:pic>
        <p:nvPicPr>
          <p:cNvPr id="4" name="Picture Placeholder 3" descr="Figure 6-52. The fast path from sender to receiver is shown with a heavy line. The processing steps on this path are shad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05221" y="1827499"/>
            <a:ext cx="7181558" cy="3230029"/>
          </a:xfrm>
        </p:spPr>
      </p:pic>
    </p:spTree>
    <p:extLst>
      <p:ext uri="{BB962C8B-B14F-4D97-AF65-F5344CB8AC3E}">
        <p14:creationId xmlns:p14="http://schemas.microsoft.com/office/powerpoint/2010/main" val="31088274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(2 of 3)</a:t>
            </a:r>
          </a:p>
        </p:txBody>
      </p:sp>
      <p:sp>
        <p:nvSpPr>
          <p:cNvPr id="3" name="Text Placeholder 2"/>
          <p:cNvSpPr>
            <a:spLocks noGrp="1"/>
          </p:cNvSpPr>
          <p:nvPr>
            <p:ph type="body" idx="1"/>
          </p:nvPr>
        </p:nvSpPr>
        <p:spPr/>
        <p:txBody>
          <a:bodyPr/>
          <a:lstStyle/>
          <a:p>
            <a:r>
              <a:rPr lang="en-US" dirty="0"/>
              <a:t>(a) TCP header. (b) IP header. In both cases, they are taken from the prototype without change.</a:t>
            </a:r>
          </a:p>
        </p:txBody>
      </p:sp>
      <p:pic>
        <p:nvPicPr>
          <p:cNvPr id="4" name="Picture Placeholder 3" descr="Figure 6-53. (a) TCP header. (b) IP header. In both cases, they are taken from the prototype without chang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53328" y="1822377"/>
            <a:ext cx="7885345" cy="2348826"/>
          </a:xfrm>
        </p:spPr>
      </p:pic>
    </p:spTree>
    <p:extLst>
      <p:ext uri="{BB962C8B-B14F-4D97-AF65-F5344CB8AC3E}">
        <p14:creationId xmlns:p14="http://schemas.microsoft.com/office/powerpoint/2010/main" val="16366976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(3 of 3)</a:t>
            </a:r>
          </a:p>
        </p:txBody>
      </p:sp>
      <p:sp>
        <p:nvSpPr>
          <p:cNvPr id="3" name="Text Placeholder 2"/>
          <p:cNvSpPr>
            <a:spLocks noGrp="1"/>
          </p:cNvSpPr>
          <p:nvPr>
            <p:ph type="body" idx="1"/>
          </p:nvPr>
        </p:nvSpPr>
        <p:spPr>
          <a:xfrm>
            <a:off x="1981200" y="5604746"/>
            <a:ext cx="8229600" cy="464592"/>
          </a:xfrm>
        </p:spPr>
        <p:txBody>
          <a:bodyPr/>
          <a:lstStyle/>
          <a:p>
            <a:pPr algn="ctr"/>
            <a:r>
              <a:rPr lang="en-US" dirty="0"/>
              <a:t>A timing wheel</a:t>
            </a:r>
          </a:p>
        </p:txBody>
      </p:sp>
      <p:pic>
        <p:nvPicPr>
          <p:cNvPr id="4" name="Picture Placeholder 3" descr="Figure 6-54. A timing whee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017499" y="1478281"/>
            <a:ext cx="4157003" cy="3943585"/>
          </a:xfrm>
        </p:spPr>
      </p:pic>
    </p:spTree>
    <p:extLst>
      <p:ext uri="{BB962C8B-B14F-4D97-AF65-F5344CB8AC3E}">
        <p14:creationId xmlns:p14="http://schemas.microsoft.com/office/powerpoint/2010/main" val="23928421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 for Long Fat Networks (1 of 2)</a:t>
            </a:r>
          </a:p>
        </p:txBody>
      </p:sp>
      <p:sp>
        <p:nvSpPr>
          <p:cNvPr id="3" name="Text Placeholder 2"/>
          <p:cNvSpPr>
            <a:spLocks noGrp="1"/>
          </p:cNvSpPr>
          <p:nvPr>
            <p:ph type="body" idx="1"/>
          </p:nvPr>
        </p:nvSpPr>
        <p:spPr>
          <a:xfrm>
            <a:off x="1981200" y="5538806"/>
            <a:ext cx="8229600" cy="614940"/>
          </a:xfrm>
        </p:spPr>
        <p:txBody>
          <a:bodyPr/>
          <a:lstStyle/>
          <a:p>
            <a:r>
              <a:rPr lang="en-US" dirty="0"/>
              <a:t>The state of transmitting 1 Mbit from San Diego to Boston. (a) At t = 0. (b) After 500 µsec. (c) After 20 msec. (d) After 40 msec.</a:t>
            </a:r>
          </a:p>
        </p:txBody>
      </p:sp>
      <p:pic>
        <p:nvPicPr>
          <p:cNvPr id="5" name="Picture Placeholder 4" descr="Figure 6-55. The state of transmitting 1 Mbit from San Diego to Boston. (a) At t = 0. (b) After 500 µsec. (c) After 20 msec. (d) After 40 msec."/>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391486" y="1393874"/>
            <a:ext cx="5409029" cy="3962051"/>
          </a:xfrm>
        </p:spPr>
      </p:pic>
    </p:spTree>
    <p:extLst>
      <p:ext uri="{BB962C8B-B14F-4D97-AF65-F5344CB8AC3E}">
        <p14:creationId xmlns:p14="http://schemas.microsoft.com/office/powerpoint/2010/main" val="26367780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 for Long Fat Networks (2 of 2)</a:t>
            </a:r>
          </a:p>
        </p:txBody>
      </p:sp>
      <p:sp>
        <p:nvSpPr>
          <p:cNvPr id="3" name="Text Placeholder 2"/>
          <p:cNvSpPr>
            <a:spLocks noGrp="1"/>
          </p:cNvSpPr>
          <p:nvPr>
            <p:ph type="body" idx="1"/>
          </p:nvPr>
        </p:nvSpPr>
        <p:spPr/>
        <p:txBody>
          <a:bodyPr/>
          <a:lstStyle/>
          <a:p>
            <a:pPr algn="ctr"/>
            <a:r>
              <a:rPr lang="en-US" dirty="0"/>
              <a:t>Time to transfer and acknowledge a 1-Mbit file over a 4000-km line</a:t>
            </a:r>
          </a:p>
        </p:txBody>
      </p:sp>
      <p:pic>
        <p:nvPicPr>
          <p:cNvPr id="5" name="Picture Placeholder 4" descr="Figure 6-56. Time to transfer and acknowledge a 1-Mbit file over a 4000-km lin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656449" y="1685067"/>
            <a:ext cx="6886135" cy="3657539"/>
          </a:xfrm>
        </p:spPr>
      </p:pic>
    </p:spTree>
    <p:extLst>
      <p:ext uri="{BB962C8B-B14F-4D97-AF65-F5344CB8AC3E}">
        <p14:creationId xmlns:p14="http://schemas.microsoft.com/office/powerpoint/2010/main" val="1761149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(4 of 10)</a:t>
            </a:r>
          </a:p>
        </p:txBody>
      </p:sp>
      <p:sp>
        <p:nvSpPr>
          <p:cNvPr id="5" name="Text Placeholder 4"/>
          <p:cNvSpPr>
            <a:spLocks noGrp="1"/>
          </p:cNvSpPr>
          <p:nvPr>
            <p:ph type="body" idx="1"/>
          </p:nvPr>
        </p:nvSpPr>
        <p:spPr/>
        <p:txBody>
          <a:bodyPr/>
          <a:lstStyle/>
          <a:p>
            <a:pPr algn="ctr"/>
            <a:r>
              <a:rPr lang="en-US" dirty="0"/>
              <a:t>Client code using sockets (end of client code)</a:t>
            </a:r>
          </a:p>
        </p:txBody>
      </p:sp>
      <p:pic>
        <p:nvPicPr>
          <p:cNvPr id="6" name="Picture Placeholder 5" descr="Figure 6-6. Client and Server code using sockets (end of co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4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13368" y="2457342"/>
            <a:ext cx="7798405" cy="1936056"/>
          </a:xfrm>
        </p:spPr>
      </p:pic>
      <p:sp>
        <p:nvSpPr>
          <p:cNvPr id="7" name="TextBox 11">
            <a:extLst>
              <a:ext uri="{FF2B5EF4-FFF2-40B4-BE49-F238E27FC236}">
                <a16:creationId xmlns:a16="http://schemas.microsoft.com/office/drawing/2014/main" id="{6ECAEBB3-51B7-4A26-992B-A104711BDC01}"/>
              </a:ext>
            </a:extLst>
          </p:cNvPr>
          <p:cNvSpPr txBox="1">
            <a:spLocks noChangeArrowheads="1"/>
          </p:cNvSpPr>
          <p:nvPr/>
        </p:nvSpPr>
        <p:spPr bwMode="auto">
          <a:xfrm>
            <a:off x="8110537" y="3313113"/>
            <a:ext cx="226809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ea typeface="宋体" panose="02010600030101010101" pitchFamily="2" charset="-122"/>
              </a:rPr>
              <a:t>Loop reading (equivalent to receive) until no more data; exit implicitly calls close</a:t>
            </a:r>
          </a:p>
        </p:txBody>
      </p:sp>
      <p:sp>
        <p:nvSpPr>
          <p:cNvPr id="8" name="Left Brace 12">
            <a:extLst>
              <a:ext uri="{FF2B5EF4-FFF2-40B4-BE49-F238E27FC236}">
                <a16:creationId xmlns:a16="http://schemas.microsoft.com/office/drawing/2014/main" id="{F8B7D9D4-BB9F-4C0F-90AA-E82BC92B79C3}"/>
              </a:ext>
            </a:extLst>
          </p:cNvPr>
          <p:cNvSpPr/>
          <p:nvPr/>
        </p:nvSpPr>
        <p:spPr bwMode="auto">
          <a:xfrm flipH="1">
            <a:off x="7816851" y="3249614"/>
            <a:ext cx="250825" cy="935037"/>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a:ea typeface="宋体" panose="02010600030101010101" pitchFamily="2" charset="-122"/>
            </a:endParaRPr>
          </a:p>
        </p:txBody>
      </p:sp>
      <p:sp>
        <p:nvSpPr>
          <p:cNvPr id="9" name="TextBox 13">
            <a:extLst>
              <a:ext uri="{FF2B5EF4-FFF2-40B4-BE49-F238E27FC236}">
                <a16:creationId xmlns:a16="http://schemas.microsoft.com/office/drawing/2014/main" id="{498864E1-D7A4-481D-890E-0F4A228CB4EA}"/>
              </a:ext>
            </a:extLst>
          </p:cNvPr>
          <p:cNvSpPr txBox="1">
            <a:spLocks noChangeArrowheads="1"/>
          </p:cNvSpPr>
          <p:nvPr/>
        </p:nvSpPr>
        <p:spPr bwMode="auto">
          <a:xfrm>
            <a:off x="8077308" y="2588974"/>
            <a:ext cx="195148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ea typeface="宋体" panose="02010600030101010101" pitchFamily="2" charset="-122"/>
              </a:rPr>
              <a:t>Write data (equivalent to send)</a:t>
            </a:r>
          </a:p>
        </p:txBody>
      </p:sp>
      <p:sp>
        <p:nvSpPr>
          <p:cNvPr id="10" name="Left Brace 14">
            <a:extLst>
              <a:ext uri="{FF2B5EF4-FFF2-40B4-BE49-F238E27FC236}">
                <a16:creationId xmlns:a16="http://schemas.microsoft.com/office/drawing/2014/main" id="{82FFF4D5-C0E0-49AA-BA50-3E18F0BF9DE5}"/>
              </a:ext>
            </a:extLst>
          </p:cNvPr>
          <p:cNvSpPr/>
          <p:nvPr/>
        </p:nvSpPr>
        <p:spPr bwMode="auto">
          <a:xfrm flipH="1">
            <a:off x="7816850" y="2662178"/>
            <a:ext cx="230187" cy="258823"/>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a:ea typeface="宋体" panose="02010600030101010101" pitchFamily="2" charset="-122"/>
            </a:endParaRPr>
          </a:p>
        </p:txBody>
      </p:sp>
    </p:spTree>
    <p:extLst>
      <p:ext uri="{BB962C8B-B14F-4D97-AF65-F5344CB8AC3E}">
        <p14:creationId xmlns:p14="http://schemas.microsoft.com/office/powerpoint/2010/main" val="41859822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The Transport Service</a:t>
            </a:r>
          </a:p>
          <a:p>
            <a:pPr lvl="1" fontAlgn="base"/>
            <a:r>
              <a:rPr lang="en-US" altLang="zh-CN" dirty="0"/>
              <a:t>Elements of Transport Protocols</a:t>
            </a:r>
          </a:p>
          <a:p>
            <a:pPr lvl="1" fontAlgn="base"/>
            <a:r>
              <a:rPr lang="en-US" altLang="zh-CN" dirty="0"/>
              <a:t>Congestion Control</a:t>
            </a:r>
          </a:p>
          <a:p>
            <a:pPr lvl="1" fontAlgn="base"/>
            <a:r>
              <a:rPr lang="en-US" altLang="zh-CN" dirty="0"/>
              <a:t>The Internet Transport Protocols: UDP</a:t>
            </a:r>
          </a:p>
          <a:p>
            <a:pPr lvl="1" fontAlgn="base"/>
            <a:r>
              <a:rPr lang="en-US" altLang="zh-CN" dirty="0"/>
              <a:t>The Internet Transport Protocols: TCP</a:t>
            </a:r>
          </a:p>
          <a:p>
            <a:pPr lvl="1" fontAlgn="base"/>
            <a:r>
              <a:rPr lang="en-US" altLang="zh-CN" dirty="0"/>
              <a:t>Performance Monitoring</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Transport</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6</a:t>
            </a:r>
            <a:endParaRPr lang="en-US" altLang="zh-CN" dirty="0">
              <a:ea typeface="宋体" panose="02010600030101010101" pitchFamily="2" charset="-122"/>
            </a:endParaRPr>
          </a:p>
        </p:txBody>
      </p:sp>
    </p:spTree>
    <p:extLst>
      <p:ext uri="{BB962C8B-B14F-4D97-AF65-F5344CB8AC3E}">
        <p14:creationId xmlns:p14="http://schemas.microsoft.com/office/powerpoint/2010/main" val="76087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5C2C4DE-8C47-47DE-9E1F-60D7225A9A24}"/>
              </a:ext>
            </a:extLst>
          </p:cNvPr>
          <p:cNvSpPr>
            <a:spLocks noGrp="1"/>
          </p:cNvSpPr>
          <p:nvPr>
            <p:ph type="body" idx="1"/>
          </p:nvPr>
        </p:nvSpPr>
        <p:spPr/>
        <p:txBody>
          <a:bodyPr/>
          <a:lstStyle/>
          <a:p>
            <a:r>
              <a:rPr lang="en-US" altLang="zh-CN" sz="1800" dirty="0"/>
              <a:t>The transport layer provides various services, the most important of which is an </a:t>
            </a:r>
            <a:r>
              <a:rPr lang="en-US" altLang="zh-CN" sz="1800" b="1" dirty="0"/>
              <a:t>end-to-end, reliable, connection-oriented byte stream </a:t>
            </a:r>
            <a:r>
              <a:rPr lang="en-US" altLang="zh-CN" sz="1800" dirty="0"/>
              <a:t>from sender to receiver. </a:t>
            </a:r>
          </a:p>
          <a:p>
            <a:pPr lvl="1"/>
            <a:r>
              <a:rPr lang="en-US" altLang="zh-CN" sz="1600" dirty="0"/>
              <a:t>It is accessed through </a:t>
            </a:r>
            <a:r>
              <a:rPr lang="en-US" altLang="zh-CN" sz="1600" b="1" dirty="0"/>
              <a:t>service primitives </a:t>
            </a:r>
            <a:r>
              <a:rPr lang="en-US" altLang="zh-CN" sz="1600" dirty="0"/>
              <a:t>that permit the establishment, use, and release of connections. A common transport layer interface is the one provided by Berkeley sockets. </a:t>
            </a:r>
          </a:p>
          <a:p>
            <a:pPr lvl="1"/>
            <a:r>
              <a:rPr lang="en-US" altLang="zh-CN" sz="1600" dirty="0"/>
              <a:t>The transport layer must handle all the service primitives, manage connections and timers, allocate bandwidth with congestion control, and run a variable-sized sliding window for flow control. </a:t>
            </a:r>
          </a:p>
          <a:p>
            <a:pPr lvl="2"/>
            <a:r>
              <a:rPr lang="en-US" altLang="zh-CN" sz="1400" dirty="0"/>
              <a:t>the existence of delayed duplicate packets that can reappear at inopportune moments</a:t>
            </a:r>
          </a:p>
          <a:p>
            <a:pPr lvl="2"/>
            <a:r>
              <a:rPr lang="en-US" altLang="zh-CN" sz="1400" dirty="0"/>
              <a:t>three-way handshaking connection establishment and release</a:t>
            </a:r>
          </a:p>
          <a:p>
            <a:r>
              <a:rPr lang="en-US" altLang="zh-CN" sz="1800" dirty="0"/>
              <a:t>Congestion control should allocate all of the available bandwidth between competing flows fairly, and it should track changes in the usage of the network. The </a:t>
            </a:r>
            <a:r>
              <a:rPr lang="en-US" altLang="zh-CN" sz="1800" b="1" dirty="0"/>
              <a:t>AIMD</a:t>
            </a:r>
            <a:r>
              <a:rPr lang="en-US" altLang="zh-CN" sz="1800" dirty="0"/>
              <a:t> control law </a:t>
            </a:r>
            <a:r>
              <a:rPr lang="en-US" altLang="zh-CN" sz="1800" b="1" dirty="0"/>
              <a:t>converges</a:t>
            </a:r>
            <a:r>
              <a:rPr lang="en-US" altLang="zh-CN" sz="1800" dirty="0"/>
              <a:t> to a </a:t>
            </a:r>
            <a:r>
              <a:rPr lang="en-US" altLang="zh-CN" sz="1800" b="1" dirty="0"/>
              <a:t>fair</a:t>
            </a:r>
            <a:r>
              <a:rPr lang="en-US" altLang="zh-CN" sz="1800" dirty="0"/>
              <a:t> and </a:t>
            </a:r>
            <a:r>
              <a:rPr lang="en-US" altLang="zh-CN" sz="1800" b="1" dirty="0"/>
              <a:t>efficient</a:t>
            </a:r>
            <a:r>
              <a:rPr lang="en-US" altLang="zh-CN" sz="1800" dirty="0"/>
              <a:t> allocation. </a:t>
            </a:r>
          </a:p>
          <a:p>
            <a:endParaRPr lang="en-US" altLang="zh-CN" sz="1800" dirty="0"/>
          </a:p>
          <a:p>
            <a:endParaRPr lang="zh-CN" altLang="en-US" sz="1800" dirty="0"/>
          </a:p>
        </p:txBody>
      </p:sp>
      <p:sp>
        <p:nvSpPr>
          <p:cNvPr id="3" name="标题 2">
            <a:extLst>
              <a:ext uri="{FF2B5EF4-FFF2-40B4-BE49-F238E27FC236}">
                <a16:creationId xmlns:a16="http://schemas.microsoft.com/office/drawing/2014/main" id="{5B012579-5AD1-4336-A3C9-87F94CD504A5}"/>
              </a:ext>
            </a:extLst>
          </p:cNvPr>
          <p:cNvSpPr>
            <a:spLocks noGrp="1"/>
          </p:cNvSpPr>
          <p:nvPr>
            <p:ph type="title"/>
          </p:nvPr>
        </p:nvSpPr>
        <p:spPr/>
        <p:txBody>
          <a:bodyPr/>
          <a:lstStyle/>
          <a:p>
            <a:r>
              <a:rPr lang="en-US" altLang="zh-CN" dirty="0"/>
              <a:t>Summary (1 of 2)</a:t>
            </a:r>
            <a:endParaRPr lang="zh-CN" altLang="en-US" dirty="0"/>
          </a:p>
        </p:txBody>
      </p:sp>
    </p:spTree>
    <p:extLst>
      <p:ext uri="{BB962C8B-B14F-4D97-AF65-F5344CB8AC3E}">
        <p14:creationId xmlns:p14="http://schemas.microsoft.com/office/powerpoint/2010/main" val="25947873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8EF2542-DB1A-4641-9111-8DCE82AF6F99}"/>
              </a:ext>
            </a:extLst>
          </p:cNvPr>
          <p:cNvSpPr>
            <a:spLocks noGrp="1"/>
          </p:cNvSpPr>
          <p:nvPr>
            <p:ph type="body" idx="1"/>
          </p:nvPr>
        </p:nvSpPr>
        <p:spPr/>
        <p:txBody>
          <a:bodyPr/>
          <a:lstStyle/>
          <a:p>
            <a:r>
              <a:rPr lang="en-US" altLang="zh-CN" sz="2000" dirty="0"/>
              <a:t>UDP is a connectionless protocol </a:t>
            </a:r>
          </a:p>
          <a:p>
            <a:pPr lvl="1"/>
            <a:r>
              <a:rPr lang="en-US" altLang="zh-CN" sz="1600" dirty="0"/>
              <a:t>a wrapper for IP packets with the additional feature of multiplexing and demultiplexing multiple processes using a single IP address. </a:t>
            </a:r>
          </a:p>
          <a:p>
            <a:pPr lvl="1"/>
            <a:r>
              <a:rPr lang="en-US" altLang="zh-CN" sz="1600" dirty="0"/>
              <a:t>can be used for client-server interactions, for example, using RPC. </a:t>
            </a:r>
          </a:p>
          <a:p>
            <a:pPr lvl="1"/>
            <a:r>
              <a:rPr lang="en-US" altLang="zh-CN" sz="1600" dirty="0"/>
              <a:t>can also be used for building real-time protocols such as RTP. </a:t>
            </a:r>
          </a:p>
          <a:p>
            <a:r>
              <a:rPr lang="en-US" altLang="zh-CN" sz="2000" dirty="0"/>
              <a:t>TCP provides a reliable, bidirectional, congestion-controlled byte stream with a 20-byte header on all segments. </a:t>
            </a:r>
          </a:p>
          <a:p>
            <a:pPr lvl="1"/>
            <a:r>
              <a:rPr lang="en-US" altLang="zh-CN" sz="1600" dirty="0"/>
              <a:t>TCP performance optimizing algorithms from Nagle, Clark, Jacobson, </a:t>
            </a:r>
            <a:r>
              <a:rPr lang="en-US" altLang="zh-CN" sz="1600" dirty="0" err="1"/>
              <a:t>Karn</a:t>
            </a:r>
            <a:r>
              <a:rPr lang="en-US" altLang="zh-CN" sz="1600" dirty="0"/>
              <a:t>, and others. </a:t>
            </a:r>
          </a:p>
          <a:p>
            <a:pPr lvl="1"/>
            <a:r>
              <a:rPr lang="en-US" altLang="zh-CN" sz="1600" dirty="0"/>
              <a:t>TCP CUBIC, QUIC, and BBR are a few of the modern improvements. </a:t>
            </a:r>
          </a:p>
          <a:p>
            <a:r>
              <a:rPr lang="en-US" altLang="zh-CN" sz="2000" dirty="0"/>
              <a:t>Network performance is typically dominated by protocol and segment processing overhead, and this situation gets worse at higher speeds. </a:t>
            </a:r>
          </a:p>
          <a:p>
            <a:pPr lvl="1"/>
            <a:r>
              <a:rPr lang="en-US" altLang="zh-CN" sz="1600" dirty="0"/>
              <a:t>Protocols should be designed to minimize the number of segments and work for large bandwidth- delay paths. For gigabit networks, simple protocols and streamlined processing work best. </a:t>
            </a:r>
            <a:endParaRPr lang="zh-CN" altLang="zh-CN" sz="1600" dirty="0"/>
          </a:p>
          <a:p>
            <a:endParaRPr lang="zh-CN" altLang="zh-CN" sz="2000" dirty="0"/>
          </a:p>
          <a:p>
            <a:endParaRPr lang="zh-CN" altLang="en-US" sz="2000" dirty="0"/>
          </a:p>
        </p:txBody>
      </p:sp>
      <p:sp>
        <p:nvSpPr>
          <p:cNvPr id="3" name="标题 2">
            <a:extLst>
              <a:ext uri="{FF2B5EF4-FFF2-40B4-BE49-F238E27FC236}">
                <a16:creationId xmlns:a16="http://schemas.microsoft.com/office/drawing/2014/main" id="{B949F58B-3063-4A07-A8CA-47F3690B8188}"/>
              </a:ext>
            </a:extLst>
          </p:cNvPr>
          <p:cNvSpPr>
            <a:spLocks noGrp="1"/>
          </p:cNvSpPr>
          <p:nvPr>
            <p:ph type="title"/>
          </p:nvPr>
        </p:nvSpPr>
        <p:spPr/>
        <p:txBody>
          <a:bodyPr/>
          <a:lstStyle/>
          <a:p>
            <a:r>
              <a:rPr lang="en-US" altLang="zh-CN" dirty="0"/>
              <a:t>Summary (2 of 2)</a:t>
            </a:r>
            <a:endParaRPr lang="zh-CN" altLang="en-US" dirty="0"/>
          </a:p>
        </p:txBody>
      </p:sp>
    </p:spTree>
    <p:extLst>
      <p:ext uri="{BB962C8B-B14F-4D97-AF65-F5344CB8AC3E}">
        <p14:creationId xmlns:p14="http://schemas.microsoft.com/office/powerpoint/2010/main" val="6140374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0185"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3130062"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nchorCtr="0"/>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(5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5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30912" y="1993336"/>
            <a:ext cx="7530177" cy="1803749"/>
          </a:xfrm>
        </p:spPr>
      </p:pic>
    </p:spTree>
    <p:extLst>
      <p:ext uri="{BB962C8B-B14F-4D97-AF65-F5344CB8AC3E}">
        <p14:creationId xmlns:p14="http://schemas.microsoft.com/office/powerpoint/2010/main" val="259357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(6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6" name="Picture Placeholder 5"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6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481232" y="2365294"/>
            <a:ext cx="7229537" cy="1757255"/>
          </a:xfrm>
        </p:spPr>
      </p:pic>
    </p:spTree>
    <p:extLst>
      <p:ext uri="{BB962C8B-B14F-4D97-AF65-F5344CB8AC3E}">
        <p14:creationId xmlns:p14="http://schemas.microsoft.com/office/powerpoint/2010/main" val="1651332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(7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7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49598" y="2179330"/>
            <a:ext cx="7581634" cy="2083415"/>
          </a:xfrm>
        </p:spPr>
      </p:pic>
      <p:sp>
        <p:nvSpPr>
          <p:cNvPr id="6" name="TextBox 20">
            <a:extLst>
              <a:ext uri="{FF2B5EF4-FFF2-40B4-BE49-F238E27FC236}">
                <a16:creationId xmlns:a16="http://schemas.microsoft.com/office/drawing/2014/main" id="{86793B2D-B1E1-414C-A136-5A80DE8D2CA5}"/>
              </a:ext>
            </a:extLst>
          </p:cNvPr>
          <p:cNvSpPr txBox="1">
            <a:spLocks noChangeArrowheads="1"/>
          </p:cNvSpPr>
          <p:nvPr/>
        </p:nvSpPr>
        <p:spPr bwMode="auto">
          <a:xfrm>
            <a:off x="8955652" y="3713164"/>
            <a:ext cx="158502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ea typeface="宋体" panose="02010600030101010101" pitchFamily="2" charset="-122"/>
              </a:rPr>
              <a:t>Make a socket</a:t>
            </a:r>
          </a:p>
        </p:txBody>
      </p:sp>
      <p:sp>
        <p:nvSpPr>
          <p:cNvPr id="7" name="Left Brace 21">
            <a:extLst>
              <a:ext uri="{FF2B5EF4-FFF2-40B4-BE49-F238E27FC236}">
                <a16:creationId xmlns:a16="http://schemas.microsoft.com/office/drawing/2014/main" id="{C33B8A1E-2C73-426F-A1B9-9D0BC1C5B89F}"/>
              </a:ext>
            </a:extLst>
          </p:cNvPr>
          <p:cNvSpPr/>
          <p:nvPr/>
        </p:nvSpPr>
        <p:spPr bwMode="auto">
          <a:xfrm flipH="1">
            <a:off x="8681014" y="3660776"/>
            <a:ext cx="231775" cy="46672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a:ea typeface="宋体" panose="02010600030101010101" pitchFamily="2" charset="-122"/>
            </a:endParaRPr>
          </a:p>
        </p:txBody>
      </p:sp>
    </p:spTree>
    <p:extLst>
      <p:ext uri="{BB962C8B-B14F-4D97-AF65-F5344CB8AC3E}">
        <p14:creationId xmlns:p14="http://schemas.microsoft.com/office/powerpoint/2010/main" val="325267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(8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6" name="Picture Placeholder 5"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8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449482" y="2204903"/>
            <a:ext cx="7293037" cy="1018745"/>
          </a:xfrm>
        </p:spPr>
      </p:pic>
      <p:sp>
        <p:nvSpPr>
          <p:cNvPr id="7" name="TextBox 22">
            <a:extLst>
              <a:ext uri="{FF2B5EF4-FFF2-40B4-BE49-F238E27FC236}">
                <a16:creationId xmlns:a16="http://schemas.microsoft.com/office/drawing/2014/main" id="{248A8F90-F64E-4EC5-974C-476FB9FAAE87}"/>
              </a:ext>
            </a:extLst>
          </p:cNvPr>
          <p:cNvSpPr txBox="1">
            <a:spLocks noChangeArrowheads="1"/>
          </p:cNvSpPr>
          <p:nvPr/>
        </p:nvSpPr>
        <p:spPr bwMode="auto">
          <a:xfrm>
            <a:off x="8459789" y="2241475"/>
            <a:ext cx="1608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a:ea typeface="宋体" panose="02010600030101010101" pitchFamily="2" charset="-122"/>
              </a:rPr>
              <a:t>Assign address </a:t>
            </a:r>
          </a:p>
        </p:txBody>
      </p:sp>
      <p:sp>
        <p:nvSpPr>
          <p:cNvPr id="8" name="Left Brace 23">
            <a:extLst>
              <a:ext uri="{FF2B5EF4-FFF2-40B4-BE49-F238E27FC236}">
                <a16:creationId xmlns:a16="http://schemas.microsoft.com/office/drawing/2014/main" id="{E77B9648-C420-43E2-A707-823E1DCF769C}"/>
              </a:ext>
            </a:extLst>
          </p:cNvPr>
          <p:cNvSpPr/>
          <p:nvPr/>
        </p:nvSpPr>
        <p:spPr bwMode="auto">
          <a:xfrm flipH="1">
            <a:off x="8239126" y="2236713"/>
            <a:ext cx="227013" cy="393700"/>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a:ea typeface="宋体" panose="02010600030101010101" pitchFamily="2" charset="-122"/>
            </a:endParaRPr>
          </a:p>
        </p:txBody>
      </p:sp>
      <p:sp>
        <p:nvSpPr>
          <p:cNvPr id="9" name="TextBox 24">
            <a:extLst>
              <a:ext uri="{FF2B5EF4-FFF2-40B4-BE49-F238E27FC236}">
                <a16:creationId xmlns:a16="http://schemas.microsoft.com/office/drawing/2014/main" id="{3ED9E387-7447-4B52-B048-2A913018235B}"/>
              </a:ext>
            </a:extLst>
          </p:cNvPr>
          <p:cNvSpPr txBox="1">
            <a:spLocks noChangeArrowheads="1"/>
          </p:cNvSpPr>
          <p:nvPr/>
        </p:nvSpPr>
        <p:spPr bwMode="auto">
          <a:xfrm>
            <a:off x="8459787" y="2695427"/>
            <a:ext cx="16081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ea typeface="宋体" panose="02010600030101010101" pitchFamily="2" charset="-122"/>
              </a:rPr>
              <a:t>Prepare for incoming connections</a:t>
            </a:r>
          </a:p>
        </p:txBody>
      </p:sp>
      <p:sp>
        <p:nvSpPr>
          <p:cNvPr id="10" name="Left Brace 25">
            <a:extLst>
              <a:ext uri="{FF2B5EF4-FFF2-40B4-BE49-F238E27FC236}">
                <a16:creationId xmlns:a16="http://schemas.microsoft.com/office/drawing/2014/main" id="{12453EB1-421F-46AB-8403-DFA5F022B6F2}"/>
              </a:ext>
            </a:extLst>
          </p:cNvPr>
          <p:cNvSpPr/>
          <p:nvPr/>
        </p:nvSpPr>
        <p:spPr bwMode="auto">
          <a:xfrm flipH="1">
            <a:off x="8239125" y="2866877"/>
            <a:ext cx="227012" cy="501650"/>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a:ea typeface="宋体" panose="02010600030101010101" pitchFamily="2" charset="-122"/>
            </a:endParaRPr>
          </a:p>
        </p:txBody>
      </p:sp>
    </p:spTree>
    <p:extLst>
      <p:ext uri="{BB962C8B-B14F-4D97-AF65-F5344CB8AC3E}">
        <p14:creationId xmlns:p14="http://schemas.microsoft.com/office/powerpoint/2010/main" val="2875467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(9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9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36320" y="2184942"/>
            <a:ext cx="7477639" cy="2051722"/>
          </a:xfrm>
        </p:spPr>
      </p:pic>
      <p:sp>
        <p:nvSpPr>
          <p:cNvPr id="6" name="TextBox 8">
            <a:extLst>
              <a:ext uri="{FF2B5EF4-FFF2-40B4-BE49-F238E27FC236}">
                <a16:creationId xmlns:a16="http://schemas.microsoft.com/office/drawing/2014/main" id="{7780CBEF-7EFB-4C49-ABA6-E647D91B850A}"/>
              </a:ext>
            </a:extLst>
          </p:cNvPr>
          <p:cNvSpPr txBox="1">
            <a:spLocks noChangeArrowheads="1"/>
          </p:cNvSpPr>
          <p:nvPr/>
        </p:nvSpPr>
        <p:spPr bwMode="auto">
          <a:xfrm>
            <a:off x="8785034" y="2327924"/>
            <a:ext cx="15636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ea typeface="宋体" panose="02010600030101010101" pitchFamily="2" charset="-122"/>
              </a:rPr>
              <a:t>Block waiting for the next connection</a:t>
            </a:r>
          </a:p>
        </p:txBody>
      </p:sp>
      <p:sp>
        <p:nvSpPr>
          <p:cNvPr id="7" name="Left Brace 9">
            <a:extLst>
              <a:ext uri="{FF2B5EF4-FFF2-40B4-BE49-F238E27FC236}">
                <a16:creationId xmlns:a16="http://schemas.microsoft.com/office/drawing/2014/main" id="{BA6D2FAD-A91A-4BA4-B797-223A06B5B189}"/>
              </a:ext>
            </a:extLst>
          </p:cNvPr>
          <p:cNvSpPr/>
          <p:nvPr/>
        </p:nvSpPr>
        <p:spPr bwMode="auto">
          <a:xfrm flipH="1">
            <a:off x="8602663" y="2496840"/>
            <a:ext cx="230188" cy="46672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a:ea typeface="宋体" panose="02010600030101010101" pitchFamily="2" charset="-122"/>
            </a:endParaRPr>
          </a:p>
        </p:txBody>
      </p:sp>
      <p:sp>
        <p:nvSpPr>
          <p:cNvPr id="8" name="TextBox 10">
            <a:extLst>
              <a:ext uri="{FF2B5EF4-FFF2-40B4-BE49-F238E27FC236}">
                <a16:creationId xmlns:a16="http://schemas.microsoft.com/office/drawing/2014/main" id="{77C2A3FB-25F9-4D5D-B020-F1ACF8B12EAE}"/>
              </a:ext>
            </a:extLst>
          </p:cNvPr>
          <p:cNvSpPr txBox="1">
            <a:spLocks noChangeArrowheads="1"/>
          </p:cNvSpPr>
          <p:nvPr/>
        </p:nvSpPr>
        <p:spPr bwMode="auto">
          <a:xfrm>
            <a:off x="8790716" y="3096194"/>
            <a:ext cx="174825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ea typeface="宋体" panose="02010600030101010101" pitchFamily="2" charset="-122"/>
              </a:rPr>
              <a:t>Read (receive) request and treat as file name </a:t>
            </a:r>
          </a:p>
        </p:txBody>
      </p:sp>
      <p:sp>
        <p:nvSpPr>
          <p:cNvPr id="9" name="Left Brace 11">
            <a:extLst>
              <a:ext uri="{FF2B5EF4-FFF2-40B4-BE49-F238E27FC236}">
                <a16:creationId xmlns:a16="http://schemas.microsoft.com/office/drawing/2014/main" id="{88D02BCD-12CD-47B8-9FCF-3AB9902A9C5B}"/>
              </a:ext>
            </a:extLst>
          </p:cNvPr>
          <p:cNvSpPr/>
          <p:nvPr/>
        </p:nvSpPr>
        <p:spPr bwMode="auto">
          <a:xfrm flipH="1">
            <a:off x="8602664" y="3198881"/>
            <a:ext cx="225425" cy="344488"/>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dirty="0">
              <a:ea typeface="宋体" panose="02010600030101010101" pitchFamily="2" charset="-122"/>
            </a:endParaRPr>
          </a:p>
        </p:txBody>
      </p:sp>
    </p:spTree>
    <p:extLst>
      <p:ext uri="{BB962C8B-B14F-4D97-AF65-F5344CB8AC3E}">
        <p14:creationId xmlns:p14="http://schemas.microsoft.com/office/powerpoint/2010/main" val="2918978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(10 of 10)</a:t>
            </a:r>
          </a:p>
        </p:txBody>
      </p:sp>
      <p:sp>
        <p:nvSpPr>
          <p:cNvPr id="5" name="Text Placeholder 4"/>
          <p:cNvSpPr>
            <a:spLocks noGrp="1"/>
          </p:cNvSpPr>
          <p:nvPr>
            <p:ph type="body" idx="1"/>
          </p:nvPr>
        </p:nvSpPr>
        <p:spPr/>
        <p:txBody>
          <a:bodyPr/>
          <a:lstStyle/>
          <a:p>
            <a:pPr algn="ctr"/>
            <a:r>
              <a:rPr lang="en-US" dirty="0"/>
              <a:t>Server code using sockets (end of code)</a:t>
            </a:r>
          </a:p>
        </p:txBody>
      </p:sp>
      <p:pic>
        <p:nvPicPr>
          <p:cNvPr id="4" name="Picture Placeholder 3" descr="Figure 6-6. Client and Server code using sockets (server code using sockets). End of co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10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54435" y="2209345"/>
            <a:ext cx="7897915" cy="1927681"/>
          </a:xfrm>
        </p:spPr>
      </p:pic>
      <p:sp>
        <p:nvSpPr>
          <p:cNvPr id="6" name="TextBox 12">
            <a:extLst>
              <a:ext uri="{FF2B5EF4-FFF2-40B4-BE49-F238E27FC236}">
                <a16:creationId xmlns:a16="http://schemas.microsoft.com/office/drawing/2014/main" id="{89965578-8044-40FD-AA60-44E4D1E69D21}"/>
              </a:ext>
            </a:extLst>
          </p:cNvPr>
          <p:cNvSpPr txBox="1">
            <a:spLocks noChangeArrowheads="1"/>
          </p:cNvSpPr>
          <p:nvPr/>
        </p:nvSpPr>
        <p:spPr bwMode="auto">
          <a:xfrm>
            <a:off x="9129764" y="2554061"/>
            <a:ext cx="15382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ea typeface="宋体" panose="02010600030101010101" pitchFamily="2" charset="-122"/>
              </a:rPr>
              <a:t>Write (send) all file data</a:t>
            </a:r>
          </a:p>
        </p:txBody>
      </p:sp>
      <p:sp>
        <p:nvSpPr>
          <p:cNvPr id="7" name="Left Brace 13">
            <a:extLst>
              <a:ext uri="{FF2B5EF4-FFF2-40B4-BE49-F238E27FC236}">
                <a16:creationId xmlns:a16="http://schemas.microsoft.com/office/drawing/2014/main" id="{F32DF062-60C6-4930-827D-82B3465200A2}"/>
              </a:ext>
            </a:extLst>
          </p:cNvPr>
          <p:cNvSpPr/>
          <p:nvPr/>
        </p:nvSpPr>
        <p:spPr bwMode="auto">
          <a:xfrm flipH="1">
            <a:off x="8904338" y="2676756"/>
            <a:ext cx="231775" cy="27804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a:ea typeface="宋体" panose="02010600030101010101" pitchFamily="2" charset="-122"/>
            </a:endParaRPr>
          </a:p>
        </p:txBody>
      </p:sp>
      <p:sp>
        <p:nvSpPr>
          <p:cNvPr id="8" name="TextBox 14">
            <a:extLst>
              <a:ext uri="{FF2B5EF4-FFF2-40B4-BE49-F238E27FC236}">
                <a16:creationId xmlns:a16="http://schemas.microsoft.com/office/drawing/2014/main" id="{359ECF5C-8F4E-4424-9866-AA1A09323790}"/>
              </a:ext>
            </a:extLst>
          </p:cNvPr>
          <p:cNvSpPr txBox="1">
            <a:spLocks noChangeArrowheads="1"/>
          </p:cNvSpPr>
          <p:nvPr/>
        </p:nvSpPr>
        <p:spPr bwMode="auto">
          <a:xfrm>
            <a:off x="9125002" y="3219566"/>
            <a:ext cx="15382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ea typeface="宋体" panose="02010600030101010101" pitchFamily="2" charset="-122"/>
              </a:rPr>
              <a:t>Done, so close this connection</a:t>
            </a:r>
          </a:p>
        </p:txBody>
      </p:sp>
      <p:sp>
        <p:nvSpPr>
          <p:cNvPr id="9" name="Left Brace 15">
            <a:extLst>
              <a:ext uri="{FF2B5EF4-FFF2-40B4-BE49-F238E27FC236}">
                <a16:creationId xmlns:a16="http://schemas.microsoft.com/office/drawing/2014/main" id="{9EDB36AB-09E3-48B0-8744-DB8CF25BED71}"/>
              </a:ext>
            </a:extLst>
          </p:cNvPr>
          <p:cNvSpPr/>
          <p:nvPr/>
        </p:nvSpPr>
        <p:spPr bwMode="auto">
          <a:xfrm flipH="1">
            <a:off x="8904338" y="3316171"/>
            <a:ext cx="227013" cy="27804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zh-CN">
              <a:ea typeface="宋体" panose="02010600030101010101" pitchFamily="2" charset="-122"/>
            </a:endParaRPr>
          </a:p>
        </p:txBody>
      </p:sp>
    </p:spTree>
    <p:extLst>
      <p:ext uri="{BB962C8B-B14F-4D97-AF65-F5344CB8AC3E}">
        <p14:creationId xmlns:p14="http://schemas.microsoft.com/office/powerpoint/2010/main" val="1341473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The Transport Service</a:t>
            </a:r>
          </a:p>
          <a:p>
            <a:pPr lvl="1" fontAlgn="base"/>
            <a:r>
              <a:rPr lang="en-US" altLang="zh-CN" dirty="0"/>
              <a:t>Elements of Transport Protocols</a:t>
            </a:r>
          </a:p>
          <a:p>
            <a:pPr lvl="1" fontAlgn="base"/>
            <a:r>
              <a:rPr lang="en-US" altLang="zh-CN" dirty="0"/>
              <a:t>Congestion Control</a:t>
            </a:r>
          </a:p>
          <a:p>
            <a:pPr lvl="1" fontAlgn="base"/>
            <a:r>
              <a:rPr lang="en-US" altLang="zh-CN" dirty="0"/>
              <a:t>The Internet Transport Protocols: UDP</a:t>
            </a:r>
          </a:p>
          <a:p>
            <a:pPr lvl="1" fontAlgn="base"/>
            <a:r>
              <a:rPr lang="en-US" altLang="zh-CN" dirty="0"/>
              <a:t>The Internet Transport Protocols: TCP</a:t>
            </a:r>
          </a:p>
          <a:p>
            <a:pPr lvl="1" fontAlgn="base"/>
            <a:r>
              <a:rPr lang="en-US" altLang="zh-CN" dirty="0"/>
              <a:t>Performance Monitoring</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Transport</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6</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The Transport Service</a:t>
            </a:r>
          </a:p>
          <a:p>
            <a:pPr lvl="1" fontAlgn="base"/>
            <a:r>
              <a:rPr lang="en-US" altLang="zh-CN" dirty="0"/>
              <a:t>Elements of Transport Protocols</a:t>
            </a:r>
          </a:p>
          <a:p>
            <a:pPr lvl="1" fontAlgn="base"/>
            <a:r>
              <a:rPr lang="en-US" altLang="zh-CN" dirty="0"/>
              <a:t>Congestion Control</a:t>
            </a:r>
          </a:p>
          <a:p>
            <a:pPr lvl="1" fontAlgn="base"/>
            <a:r>
              <a:rPr lang="en-US" altLang="zh-CN" dirty="0"/>
              <a:t>The Internet Transport Protocols: UDP</a:t>
            </a:r>
          </a:p>
          <a:p>
            <a:pPr lvl="1" fontAlgn="base"/>
            <a:r>
              <a:rPr lang="en-US" altLang="zh-CN" dirty="0"/>
              <a:t>The Internet Transport Protocols: TCP</a:t>
            </a:r>
          </a:p>
          <a:p>
            <a:pPr lvl="1" fontAlgn="base"/>
            <a:r>
              <a:rPr lang="en-US" altLang="zh-CN" dirty="0"/>
              <a:t>Performance Monitoring</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Transport</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6</a:t>
            </a:r>
            <a:endParaRPr lang="en-US" altLang="zh-CN" dirty="0">
              <a:ea typeface="宋体" panose="02010600030101010101" pitchFamily="2" charset="-122"/>
            </a:endParaRPr>
          </a:p>
        </p:txBody>
      </p:sp>
    </p:spTree>
    <p:extLst>
      <p:ext uri="{BB962C8B-B14F-4D97-AF65-F5344CB8AC3E}">
        <p14:creationId xmlns:p14="http://schemas.microsoft.com/office/powerpoint/2010/main" val="165973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Transport Protocols (1 of 2)</a:t>
            </a:r>
          </a:p>
        </p:txBody>
      </p:sp>
      <p:sp>
        <p:nvSpPr>
          <p:cNvPr id="3" name="Text Placeholder 2"/>
          <p:cNvSpPr>
            <a:spLocks noGrp="1"/>
          </p:cNvSpPr>
          <p:nvPr>
            <p:ph type="body" idx="1"/>
          </p:nvPr>
        </p:nvSpPr>
        <p:spPr/>
        <p:txBody>
          <a:bodyPr/>
          <a:lstStyle/>
          <a:p>
            <a:r>
              <a:rPr lang="en-US" dirty="0"/>
              <a:t>Addressing</a:t>
            </a:r>
          </a:p>
          <a:p>
            <a:r>
              <a:rPr lang="en-US" dirty="0"/>
              <a:t>Connection establishment</a:t>
            </a:r>
          </a:p>
          <a:p>
            <a:pPr lvl="1"/>
            <a:r>
              <a:rPr lang="en-US" dirty="0"/>
              <a:t>Problem: Delayed and duplicate packets</a:t>
            </a:r>
          </a:p>
          <a:p>
            <a:pPr lvl="1"/>
            <a:r>
              <a:rPr lang="en-US" dirty="0"/>
              <a:t>Solution: Three-way handshake</a:t>
            </a:r>
          </a:p>
          <a:p>
            <a:r>
              <a:rPr lang="en-US" dirty="0"/>
              <a:t>Connection release</a:t>
            </a:r>
          </a:p>
          <a:p>
            <a:r>
              <a:rPr lang="en-US" dirty="0"/>
              <a:t>Error control and flow control</a:t>
            </a:r>
          </a:p>
          <a:p>
            <a:r>
              <a:rPr lang="en-US" dirty="0"/>
              <a:t>Multiplexing</a:t>
            </a:r>
          </a:p>
          <a:p>
            <a:r>
              <a:rPr lang="en-US" dirty="0"/>
              <a:t>Crash recovery</a:t>
            </a:r>
          </a:p>
        </p:txBody>
      </p:sp>
    </p:spTree>
    <p:extLst>
      <p:ext uri="{BB962C8B-B14F-4D97-AF65-F5344CB8AC3E}">
        <p14:creationId xmlns:p14="http://schemas.microsoft.com/office/powerpoint/2010/main" val="2559639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Figure 6-7. (a) Environment of the data link layer. (b) Environment of the transport lay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428690" y="3910747"/>
            <a:ext cx="7476859" cy="1690048"/>
          </a:xfrm>
        </p:spPr>
      </p:pic>
      <p:sp>
        <p:nvSpPr>
          <p:cNvPr id="4" name="Title 3"/>
          <p:cNvSpPr>
            <a:spLocks noGrp="1"/>
          </p:cNvSpPr>
          <p:nvPr>
            <p:ph type="title"/>
          </p:nvPr>
        </p:nvSpPr>
        <p:spPr/>
        <p:txBody>
          <a:bodyPr/>
          <a:lstStyle/>
          <a:p>
            <a:r>
              <a:rPr lang="en-US" dirty="0"/>
              <a:t>Elements of Transport Protocols (2 of 2)</a:t>
            </a:r>
          </a:p>
        </p:txBody>
      </p:sp>
      <p:sp>
        <p:nvSpPr>
          <p:cNvPr id="5" name="Text Placeholder 4"/>
          <p:cNvSpPr>
            <a:spLocks noGrp="1"/>
          </p:cNvSpPr>
          <p:nvPr>
            <p:ph type="body" idx="1"/>
          </p:nvPr>
        </p:nvSpPr>
        <p:spPr>
          <a:xfrm>
            <a:off x="680720" y="5091611"/>
            <a:ext cx="10972800" cy="1018367"/>
          </a:xfrm>
        </p:spPr>
        <p:txBody>
          <a:bodyPr/>
          <a:lstStyle/>
          <a:p>
            <a:pPr algn="ctr"/>
            <a:r>
              <a:rPr lang="en-US" dirty="0"/>
              <a:t>(a) Environment of the data link layer. (b) Environment of the transport layer.</a:t>
            </a:r>
          </a:p>
        </p:txBody>
      </p:sp>
      <p:graphicFrame>
        <p:nvGraphicFramePr>
          <p:cNvPr id="6" name="表格 6">
            <a:extLst>
              <a:ext uri="{FF2B5EF4-FFF2-40B4-BE49-F238E27FC236}">
                <a16:creationId xmlns:a16="http://schemas.microsoft.com/office/drawing/2014/main" id="{41B28E51-A1B0-43E9-82CC-025D33B697BF}"/>
              </a:ext>
            </a:extLst>
          </p:cNvPr>
          <p:cNvGraphicFramePr>
            <a:graphicFrameLocks noGrp="1"/>
          </p:cNvGraphicFramePr>
          <p:nvPr>
            <p:extLst>
              <p:ext uri="{D42A27DB-BD31-4B8C-83A1-F6EECF244321}">
                <p14:modId xmlns:p14="http://schemas.microsoft.com/office/powerpoint/2010/main" val="2826014137"/>
              </p:ext>
            </p:extLst>
          </p:nvPr>
        </p:nvGraphicFramePr>
        <p:xfrm>
          <a:off x="680720" y="1461346"/>
          <a:ext cx="10972800" cy="2001520"/>
        </p:xfrm>
        <a:graphic>
          <a:graphicData uri="http://schemas.openxmlformats.org/drawingml/2006/table">
            <a:tbl>
              <a:tblPr firstRow="1" bandRow="1">
                <a:tableStyleId>{40F9630F-82C1-40B7-BC3A-925EFCFF5E92}</a:tableStyleId>
              </a:tblPr>
              <a:tblGrid>
                <a:gridCol w="3454198">
                  <a:extLst>
                    <a:ext uri="{9D8B030D-6E8A-4147-A177-3AD203B41FA5}">
                      <a16:colId xmlns:a16="http://schemas.microsoft.com/office/drawing/2014/main" val="2718317612"/>
                    </a:ext>
                  </a:extLst>
                </a:gridCol>
                <a:gridCol w="2506201">
                  <a:extLst>
                    <a:ext uri="{9D8B030D-6E8A-4147-A177-3AD203B41FA5}">
                      <a16:colId xmlns:a16="http://schemas.microsoft.com/office/drawing/2014/main" val="296695986"/>
                    </a:ext>
                  </a:extLst>
                </a:gridCol>
                <a:gridCol w="5012401">
                  <a:extLst>
                    <a:ext uri="{9D8B030D-6E8A-4147-A177-3AD203B41FA5}">
                      <a16:colId xmlns:a16="http://schemas.microsoft.com/office/drawing/2014/main" val="1825559359"/>
                    </a:ext>
                  </a:extLst>
                </a:gridCol>
              </a:tblGrid>
              <a:tr h="370840">
                <a:tc>
                  <a:txBody>
                    <a:bodyPr/>
                    <a:lstStyle/>
                    <a:p>
                      <a:r>
                        <a:rPr lang="en-US" altLang="zh-CN" dirty="0"/>
                        <a:t>Item</a:t>
                      </a:r>
                      <a:endParaRPr lang="zh-CN" altLang="en-US" dirty="0"/>
                    </a:p>
                  </a:txBody>
                  <a:tcPr/>
                </a:tc>
                <a:tc>
                  <a:txBody>
                    <a:bodyPr/>
                    <a:lstStyle/>
                    <a:p>
                      <a:r>
                        <a:rPr lang="en-US" altLang="zh-CN" dirty="0"/>
                        <a:t>Data Link Layer</a:t>
                      </a:r>
                      <a:endParaRPr lang="zh-CN" altLang="en-US" dirty="0"/>
                    </a:p>
                  </a:txBody>
                  <a:tcPr/>
                </a:tc>
                <a:tc>
                  <a:txBody>
                    <a:bodyPr/>
                    <a:lstStyle/>
                    <a:p>
                      <a:r>
                        <a:rPr lang="en-US" altLang="zh-CN" dirty="0"/>
                        <a:t>Transport Layer</a:t>
                      </a:r>
                      <a:endParaRPr lang="zh-CN" altLang="en-US" dirty="0"/>
                    </a:p>
                  </a:txBody>
                  <a:tcPr/>
                </a:tc>
                <a:extLst>
                  <a:ext uri="{0D108BD9-81ED-4DB2-BD59-A6C34878D82A}">
                    <a16:rowId xmlns:a16="http://schemas.microsoft.com/office/drawing/2014/main" val="2752484857"/>
                  </a:ext>
                </a:extLst>
              </a:tr>
              <a:tr h="370840">
                <a:tc>
                  <a:txBody>
                    <a:bodyPr/>
                    <a:lstStyle/>
                    <a:p>
                      <a:r>
                        <a:rPr lang="en-US" altLang="zh-CN" dirty="0"/>
                        <a:t>Addressing</a:t>
                      </a:r>
                      <a:endParaRPr lang="zh-CN" altLang="en-US" dirty="0"/>
                    </a:p>
                  </a:txBody>
                  <a:tcPr/>
                </a:tc>
                <a:tc>
                  <a:txBody>
                    <a:bodyPr/>
                    <a:lstStyle/>
                    <a:p>
                      <a:r>
                        <a:rPr lang="en-US" altLang="zh-CN" dirty="0"/>
                        <a:t>Usually no need</a:t>
                      </a:r>
                      <a:endParaRPr lang="zh-CN" altLang="en-US" dirty="0"/>
                    </a:p>
                  </a:txBody>
                  <a:tcPr/>
                </a:tc>
                <a:tc>
                  <a:txBody>
                    <a:bodyPr/>
                    <a:lstStyle/>
                    <a:p>
                      <a:r>
                        <a:rPr lang="en-US" altLang="zh-CN" dirty="0"/>
                        <a:t>Explicit addressing</a:t>
                      </a:r>
                      <a:endParaRPr lang="zh-CN" altLang="en-US" dirty="0"/>
                    </a:p>
                  </a:txBody>
                  <a:tcPr/>
                </a:tc>
                <a:extLst>
                  <a:ext uri="{0D108BD9-81ED-4DB2-BD59-A6C34878D82A}">
                    <a16:rowId xmlns:a16="http://schemas.microsoft.com/office/drawing/2014/main" val="1934702971"/>
                  </a:ext>
                </a:extLst>
              </a:tr>
              <a:tr h="370840">
                <a:tc>
                  <a:txBody>
                    <a:bodyPr/>
                    <a:lstStyle/>
                    <a:p>
                      <a:r>
                        <a:rPr lang="en-US" altLang="zh-CN" dirty="0"/>
                        <a:t>Process of establishing a connection </a:t>
                      </a:r>
                      <a:endParaRPr lang="zh-CN" altLang="en-US" dirty="0"/>
                    </a:p>
                  </a:txBody>
                  <a:tcPr/>
                </a:tc>
                <a:tc>
                  <a:txBody>
                    <a:bodyPr/>
                    <a:lstStyle/>
                    <a:p>
                      <a:r>
                        <a:rPr lang="en-US" altLang="zh-CN" dirty="0"/>
                        <a:t>Simple</a:t>
                      </a:r>
                      <a:endParaRPr lang="zh-CN" altLang="en-US" dirty="0"/>
                    </a:p>
                  </a:txBody>
                  <a:tcPr/>
                </a:tc>
                <a:tc>
                  <a:txBody>
                    <a:bodyPr/>
                    <a:lstStyle/>
                    <a:p>
                      <a:r>
                        <a:rPr lang="en-US" altLang="zh-CN" dirty="0"/>
                        <a:t>Complicated</a:t>
                      </a:r>
                      <a:endParaRPr lang="zh-CN" altLang="en-US" dirty="0"/>
                    </a:p>
                  </a:txBody>
                  <a:tcPr/>
                </a:tc>
                <a:extLst>
                  <a:ext uri="{0D108BD9-81ED-4DB2-BD59-A6C34878D82A}">
                    <a16:rowId xmlns:a16="http://schemas.microsoft.com/office/drawing/2014/main" val="646595008"/>
                  </a:ext>
                </a:extLst>
              </a:tr>
              <a:tr h="370840">
                <a:tc>
                  <a:txBody>
                    <a:bodyPr/>
                    <a:lstStyle/>
                    <a:p>
                      <a:r>
                        <a:rPr lang="en-US" altLang="zh-CN" dirty="0"/>
                        <a:t>Storage capacity in the network</a:t>
                      </a:r>
                      <a:endParaRPr lang="zh-CN" altLang="en-US" dirty="0"/>
                    </a:p>
                  </a:txBody>
                  <a:tcPr/>
                </a:tc>
                <a:tc>
                  <a:txBody>
                    <a:bodyPr/>
                    <a:lstStyle/>
                    <a:p>
                      <a:r>
                        <a:rPr lang="en-US" altLang="zh-CN" dirty="0"/>
                        <a:t>N/A</a:t>
                      </a:r>
                      <a:endParaRPr lang="zh-CN" altLang="en-US" dirty="0"/>
                    </a:p>
                  </a:txBody>
                  <a:tcPr/>
                </a:tc>
                <a:tc>
                  <a:txBody>
                    <a:bodyPr/>
                    <a:lstStyle/>
                    <a:p>
                      <a:r>
                        <a:rPr lang="en-US" altLang="zh-CN" dirty="0"/>
                        <a:t>Delay and duplicate packets</a:t>
                      </a:r>
                      <a:endParaRPr lang="zh-CN" altLang="en-US" dirty="0"/>
                    </a:p>
                  </a:txBody>
                  <a:tcPr/>
                </a:tc>
                <a:extLst>
                  <a:ext uri="{0D108BD9-81ED-4DB2-BD59-A6C34878D82A}">
                    <a16:rowId xmlns:a16="http://schemas.microsoft.com/office/drawing/2014/main" val="4236995538"/>
                  </a:ext>
                </a:extLst>
              </a:tr>
              <a:tr h="370840">
                <a:tc>
                  <a:txBody>
                    <a:bodyPr/>
                    <a:lstStyle/>
                    <a:p>
                      <a:r>
                        <a:rPr lang="en-US" altLang="zh-CN" dirty="0"/>
                        <a:t>Degree</a:t>
                      </a:r>
                      <a:endParaRPr lang="zh-CN" altLang="en-US" dirty="0"/>
                    </a:p>
                  </a:txBody>
                  <a:tcPr/>
                </a:tc>
                <a:tc>
                  <a:txBody>
                    <a:bodyPr/>
                    <a:lstStyle/>
                    <a:p>
                      <a:r>
                        <a:rPr lang="en-US" altLang="zh-CN" dirty="0"/>
                        <a:t>Fixed allocation is enough</a:t>
                      </a:r>
                      <a:endParaRPr lang="zh-CN" altLang="en-US" dirty="0"/>
                    </a:p>
                  </a:txBody>
                  <a:tcPr/>
                </a:tc>
                <a:tc>
                  <a:txBody>
                    <a:bodyPr/>
                    <a:lstStyle/>
                    <a:p>
                      <a:r>
                        <a:rPr lang="en-US" altLang="zh-CN" dirty="0"/>
                        <a:t>Large and varying number of connections must be managed. </a:t>
                      </a:r>
                    </a:p>
                    <a:p>
                      <a:r>
                        <a:rPr lang="en-US" altLang="zh-CN" dirty="0"/>
                        <a:t>Bandwidth variations must be considered.  </a:t>
                      </a:r>
                      <a:endParaRPr lang="zh-CN" altLang="en-US" dirty="0"/>
                    </a:p>
                  </a:txBody>
                  <a:tcPr/>
                </a:tc>
                <a:extLst>
                  <a:ext uri="{0D108BD9-81ED-4DB2-BD59-A6C34878D82A}">
                    <a16:rowId xmlns:a16="http://schemas.microsoft.com/office/drawing/2014/main" val="1250922629"/>
                  </a:ext>
                </a:extLst>
              </a:tr>
            </a:tbl>
          </a:graphicData>
        </a:graphic>
      </p:graphicFrame>
    </p:spTree>
    <p:extLst>
      <p:ext uri="{BB962C8B-B14F-4D97-AF65-F5344CB8AC3E}">
        <p14:creationId xmlns:p14="http://schemas.microsoft.com/office/powerpoint/2010/main" val="2009012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Addressing (1 of 2)</a:t>
            </a:r>
          </a:p>
        </p:txBody>
      </p:sp>
      <p:sp>
        <p:nvSpPr>
          <p:cNvPr id="3" name="Text Placeholder 2"/>
          <p:cNvSpPr>
            <a:spLocks noGrp="1"/>
          </p:cNvSpPr>
          <p:nvPr>
            <p:ph type="body" idx="1"/>
          </p:nvPr>
        </p:nvSpPr>
        <p:spPr>
          <a:xfrm>
            <a:off x="1981200" y="5526768"/>
            <a:ext cx="8229600" cy="542571"/>
          </a:xfrm>
        </p:spPr>
        <p:txBody>
          <a:bodyPr/>
          <a:lstStyle/>
          <a:p>
            <a:pPr algn="ctr"/>
            <a:r>
              <a:rPr lang="en-US" dirty="0" err="1"/>
              <a:t>TSAPs</a:t>
            </a:r>
            <a:r>
              <a:rPr lang="en-US" dirty="0"/>
              <a:t>, NSAPs, and transport connections </a:t>
            </a:r>
          </a:p>
        </p:txBody>
      </p:sp>
      <p:pic>
        <p:nvPicPr>
          <p:cNvPr id="2" name="Picture Placeholder 1" descr="Figure 6-8. TSAPs, NSAPs, and transport connections.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040715" y="2014235"/>
            <a:ext cx="4110570" cy="3417905"/>
          </a:xfrm>
        </p:spPr>
      </p:pic>
      <p:sp>
        <p:nvSpPr>
          <p:cNvPr id="5" name="矩形 4">
            <a:extLst>
              <a:ext uri="{FF2B5EF4-FFF2-40B4-BE49-F238E27FC236}">
                <a16:creationId xmlns:a16="http://schemas.microsoft.com/office/drawing/2014/main" id="{94289A04-8AC9-42DF-BD6E-94773F84F3D9}"/>
              </a:ext>
            </a:extLst>
          </p:cNvPr>
          <p:cNvSpPr/>
          <p:nvPr/>
        </p:nvSpPr>
        <p:spPr>
          <a:xfrm>
            <a:off x="1830729" y="2292026"/>
            <a:ext cx="2209986" cy="2585323"/>
          </a:xfrm>
          <a:prstGeom prst="rect">
            <a:avLst/>
          </a:prstGeom>
        </p:spPr>
        <p:txBody>
          <a:bodyPr wrap="square">
            <a:spAutoFit/>
          </a:bodyPr>
          <a:lstStyle/>
          <a:p>
            <a:pPr marL="166688" indent="-166688">
              <a:buFont typeface="Arial" panose="020B0604020202020204" pitchFamily="34" charset="0"/>
              <a:buChar char="•"/>
            </a:pPr>
            <a:r>
              <a:rPr lang="en-US" altLang="zh-CN" sz="1800" dirty="0">
                <a:ea typeface="宋体" panose="02010600030101010101" pitchFamily="2" charset="-122"/>
              </a:rPr>
              <a:t>Transport layer adds TSAPs</a:t>
            </a:r>
          </a:p>
          <a:p>
            <a:pPr marL="166688" indent="-166688">
              <a:buFont typeface="Arial" panose="020B0604020202020204" pitchFamily="34" charset="0"/>
              <a:buChar char="•"/>
            </a:pPr>
            <a:r>
              <a:rPr lang="en-US" altLang="zh-CN" sz="1800" dirty="0">
                <a:ea typeface="宋体" panose="02010600030101010101" pitchFamily="2" charset="-122"/>
              </a:rPr>
              <a:t>Multiple clients and servers can run on a host with a single network (IP) address</a:t>
            </a:r>
          </a:p>
          <a:p>
            <a:pPr marL="166688" indent="-166688">
              <a:buFont typeface="Arial" panose="020B0604020202020204" pitchFamily="34" charset="0"/>
              <a:buChar char="•"/>
            </a:pPr>
            <a:r>
              <a:rPr lang="en-US" altLang="zh-CN" sz="1800" dirty="0">
                <a:ea typeface="宋体" panose="02010600030101010101" pitchFamily="2" charset="-122"/>
              </a:rPr>
              <a:t>TSAPs are ports for TCP/UDP</a:t>
            </a:r>
            <a:endParaRPr lang="zh-CN" altLang="en-US" sz="1800" dirty="0"/>
          </a:p>
        </p:txBody>
      </p:sp>
    </p:spTree>
    <p:extLst>
      <p:ext uri="{BB962C8B-B14F-4D97-AF65-F5344CB8AC3E}">
        <p14:creationId xmlns:p14="http://schemas.microsoft.com/office/powerpoint/2010/main" val="3259845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Addressing (2 of 2)</a:t>
            </a:r>
          </a:p>
        </p:txBody>
      </p:sp>
      <p:sp>
        <p:nvSpPr>
          <p:cNvPr id="3" name="Text Placeholder 2"/>
          <p:cNvSpPr>
            <a:spLocks noGrp="1"/>
          </p:cNvSpPr>
          <p:nvPr>
            <p:ph type="body" idx="1"/>
          </p:nvPr>
        </p:nvSpPr>
        <p:spPr/>
        <p:txBody>
          <a:bodyPr/>
          <a:lstStyle/>
          <a:p>
            <a:r>
              <a:rPr lang="en-US" dirty="0"/>
              <a:t>How a user process in host 1 establishes a connection with a mail server in host 2 via a process server</a:t>
            </a:r>
          </a:p>
        </p:txBody>
      </p:sp>
      <p:pic>
        <p:nvPicPr>
          <p:cNvPr id="2" name="Picture Placeholder 1" descr="Figure 6-9. How a user process in host 1 establishes a connection with a mail server in host 2 via a process ser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060895" y="1490734"/>
            <a:ext cx="6070210" cy="3928741"/>
          </a:xfrm>
        </p:spPr>
      </p:pic>
    </p:spTree>
    <p:extLst>
      <p:ext uri="{BB962C8B-B14F-4D97-AF65-F5344CB8AC3E}">
        <p14:creationId xmlns:p14="http://schemas.microsoft.com/office/powerpoint/2010/main" val="1047787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Port Numbers</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4" y="1828801"/>
            <a:ext cx="2795587"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1" y="1828801"/>
            <a:ext cx="2714625"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124201"/>
            <a:ext cx="60960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1" y="4114801"/>
            <a:ext cx="1471613"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314" y="4724400"/>
            <a:ext cx="15382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2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5.55112E-17 4.62428E-6 L 0.475 -0.0081 " pathEditMode="relative" rAng="0" ptsTypes="AA">
                                      <p:cBhvr>
                                        <p:cTn id="21" dur="2000" fill="hold"/>
                                        <p:tgtEl>
                                          <p:spTgt spid="8"/>
                                        </p:tgtEl>
                                        <p:attrNameLst>
                                          <p:attrName>ppt_x</p:attrName>
                                          <p:attrName>ppt_y</p:attrName>
                                        </p:attrNameLst>
                                      </p:cBhvr>
                                      <p:rCtr x="2375000" y="-41600"/>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4.72222E-6 -2.42775E-6 L -0.48247 0.00093 " pathEditMode="relative" rAng="0" ptsTypes="AA">
                                      <p:cBhvr>
                                        <p:cTn id="29" dur="2000" fill="hold"/>
                                        <p:tgtEl>
                                          <p:spTgt spid="9"/>
                                        </p:tgtEl>
                                        <p:attrNameLst>
                                          <p:attrName>ppt_x</p:attrName>
                                          <p:attrName>ppt_y</p:attrName>
                                        </p:attrNameLst>
                                      </p:cBhvr>
                                      <p:rCtr x="-24132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 Addresses VS. Port Numbers</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1208088"/>
            <a:ext cx="6424613"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94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ICANN Ranges</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r>
              <a:rPr lang="en-US" altLang="zh-CN"/>
              <a:t>Computer Networks, Chapter 6 The Transport Layer</a:t>
            </a:r>
            <a:endParaRPr lang="en-US" altLang="zh-CN" i="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844675"/>
            <a:ext cx="121761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714" y="3089276"/>
            <a:ext cx="46878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26" y="4591050"/>
            <a:ext cx="27971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209800" y="5597234"/>
            <a:ext cx="7772400" cy="830997"/>
          </a:xfrm>
          <a:prstGeom prst="rect">
            <a:avLst/>
          </a:prstGeom>
        </p:spPr>
        <p:txBody>
          <a:bodyPr wrap="square">
            <a:spAutoFit/>
          </a:bodyPr>
          <a:lstStyle/>
          <a:p>
            <a:r>
              <a:rPr lang="en-US" altLang="zh-CN" sz="2400" b="1" dirty="0">
                <a:solidFill>
                  <a:srgbClr val="0000FF"/>
                </a:solidFill>
                <a:latin typeface="Calibri" panose="020F0502020204030204" pitchFamily="34" charset="0"/>
                <a:ea typeface="宋体" panose="02010600030101010101" pitchFamily="2" charset="-122"/>
                <a:cs typeface="Calibri" panose="020F0502020204030204" pitchFamily="34" charset="0"/>
              </a:rPr>
              <a:t>In UNIX, the well-known ports are stored in a file called /</a:t>
            </a:r>
            <a:r>
              <a:rPr lang="en-US" altLang="zh-CN" sz="2400" b="1" dirty="0" err="1">
                <a:solidFill>
                  <a:srgbClr val="0000FF"/>
                </a:solidFill>
                <a:latin typeface="Calibri" panose="020F0502020204030204" pitchFamily="34" charset="0"/>
                <a:ea typeface="宋体" panose="02010600030101010101" pitchFamily="2" charset="-122"/>
                <a:cs typeface="Calibri" panose="020F0502020204030204" pitchFamily="34" charset="0"/>
              </a:rPr>
              <a:t>etc</a:t>
            </a:r>
            <a:r>
              <a:rPr lang="en-US" altLang="zh-CN" sz="2400" b="1" dirty="0">
                <a:solidFill>
                  <a:srgbClr val="0000FF"/>
                </a:solidFill>
                <a:latin typeface="Calibri" panose="020F0502020204030204" pitchFamily="34" charset="0"/>
                <a:ea typeface="宋体" panose="02010600030101010101" pitchFamily="2" charset="-122"/>
                <a:cs typeface="Calibri" panose="020F0502020204030204" pitchFamily="34" charset="0"/>
              </a:rPr>
              <a:t>/services.</a:t>
            </a:r>
            <a:endParaRPr lang="zh-CN" altLang="en-US" sz="2400" b="1" dirty="0">
              <a:solidFill>
                <a:srgbClr val="0000FF"/>
              </a:solidFill>
            </a:endParaRPr>
          </a:p>
        </p:txBody>
      </p:sp>
    </p:spTree>
    <p:extLst>
      <p:ext uri="{BB962C8B-B14F-4D97-AF65-F5344CB8AC3E}">
        <p14:creationId xmlns:p14="http://schemas.microsoft.com/office/powerpoint/2010/main" val="214767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 Establishment</a:t>
            </a:r>
          </a:p>
        </p:txBody>
      </p:sp>
      <p:sp>
        <p:nvSpPr>
          <p:cNvPr id="3" name="Text Placeholder 2"/>
          <p:cNvSpPr>
            <a:spLocks noGrp="1"/>
          </p:cNvSpPr>
          <p:nvPr>
            <p:ph type="body" idx="1"/>
          </p:nvPr>
        </p:nvSpPr>
        <p:spPr/>
        <p:txBody>
          <a:bodyPr/>
          <a:lstStyle/>
          <a:p>
            <a:r>
              <a:rPr lang="en-US" dirty="0"/>
              <a:t>Key problem is to ensure reliability even though packets may be </a:t>
            </a:r>
            <a:r>
              <a:rPr lang="en-US" b="1" dirty="0"/>
              <a:t>lost, corrupted, delayed, and duplicated</a:t>
            </a:r>
          </a:p>
          <a:p>
            <a:pPr lvl="1"/>
            <a:r>
              <a:rPr lang="en-US" b="1" dirty="0">
                <a:solidFill>
                  <a:srgbClr val="0000FF"/>
                </a:solidFill>
              </a:rPr>
              <a:t>Don’t treat an old or duplicate packet as new</a:t>
            </a:r>
          </a:p>
          <a:p>
            <a:pPr lvl="1"/>
            <a:r>
              <a:rPr lang="en-US" dirty="0"/>
              <a:t>(Use ARQ and checksums for loss/corruption)</a:t>
            </a:r>
          </a:p>
          <a:p>
            <a:r>
              <a:rPr lang="en-US" dirty="0"/>
              <a:t>Techniques for restricting packet (including</a:t>
            </a:r>
            <a:r>
              <a:rPr lang="en-US" altLang="zh-CN" dirty="0"/>
              <a:t> all acknowledgements)</a:t>
            </a:r>
            <a:r>
              <a:rPr lang="en-US" dirty="0"/>
              <a:t> lifetime</a:t>
            </a:r>
          </a:p>
          <a:p>
            <a:pPr lvl="1"/>
            <a:r>
              <a:rPr lang="en-US" dirty="0"/>
              <a:t>Restricted network design</a:t>
            </a:r>
          </a:p>
          <a:p>
            <a:pPr lvl="1"/>
            <a:r>
              <a:rPr lang="en-US" dirty="0"/>
              <a:t>Putting a hop counter in each packet</a:t>
            </a:r>
          </a:p>
          <a:p>
            <a:pPr lvl="1"/>
            <a:r>
              <a:rPr lang="en-US" dirty="0"/>
              <a:t>Timestamping each packet</a:t>
            </a:r>
          </a:p>
          <a:p>
            <a:pPr lvl="1"/>
            <a:r>
              <a:rPr lang="en-US" altLang="zh-CN" b="1" dirty="0">
                <a:solidFill>
                  <a:schemeClr val="tx1"/>
                </a:solidFill>
                <a:ea typeface="宋体" panose="02010600030101010101" pitchFamily="2" charset="-122"/>
              </a:rPr>
              <a:t>Don’t reuse sequence numbers within twice the MSL (Maximum Segment Lifetime) of T=240 secs (</a:t>
            </a:r>
            <a:r>
              <a:rPr lang="en-US" altLang="zh-CN" dirty="0"/>
              <a:t>guarantee not only that a packet is dead, but also that all acknowledgements to it are dead)</a:t>
            </a:r>
            <a:endParaRPr lang="en-US" altLang="zh-CN" b="1" dirty="0">
              <a:solidFill>
                <a:schemeClr val="tx1"/>
              </a:solidFill>
            </a:endParaRPr>
          </a:p>
        </p:txBody>
      </p:sp>
      <p:sp>
        <p:nvSpPr>
          <p:cNvPr id="4" name="矩形 3">
            <a:extLst>
              <a:ext uri="{FF2B5EF4-FFF2-40B4-BE49-F238E27FC236}">
                <a16:creationId xmlns:a16="http://schemas.microsoft.com/office/drawing/2014/main" id="{93238FF3-0250-41B3-A509-D2ED741384C0}"/>
              </a:ext>
            </a:extLst>
          </p:cNvPr>
          <p:cNvSpPr/>
          <p:nvPr/>
        </p:nvSpPr>
        <p:spPr>
          <a:xfrm>
            <a:off x="1726557" y="4703638"/>
            <a:ext cx="8015468" cy="1015663"/>
          </a:xfrm>
          <a:prstGeom prst="rect">
            <a:avLst/>
          </a:prstGeom>
        </p:spPr>
        <p:txBody>
          <a:bodyPr wrap="square">
            <a:spAutoFit/>
          </a:bodyPr>
          <a:lstStyle/>
          <a:p>
            <a:pPr lvl="1"/>
            <a:r>
              <a:rPr lang="en-US" altLang="zh-CN" sz="2000" dirty="0">
                <a:ea typeface="宋体" panose="02010600030101010101" pitchFamily="2" charset="-122"/>
              </a:rPr>
              <a:t> </a:t>
            </a:r>
          </a:p>
          <a:p>
            <a:endParaRPr lang="en-US" altLang="zh-CN" sz="2000" dirty="0">
              <a:ea typeface="宋体" panose="02010600030101010101" pitchFamily="2" charset="-122"/>
            </a:endParaRPr>
          </a:p>
          <a:p>
            <a:pPr lvl="1"/>
            <a:endParaRPr lang="en-US" altLang="zh-CN" sz="2000" dirty="0">
              <a:ea typeface="宋体" panose="02010600030101010101" pitchFamily="2" charset="-122"/>
            </a:endParaRPr>
          </a:p>
        </p:txBody>
      </p:sp>
    </p:spTree>
    <p:extLst>
      <p:ext uri="{BB962C8B-B14F-4D97-AF65-F5344CB8AC3E}">
        <p14:creationId xmlns:p14="http://schemas.microsoft.com/office/powerpoint/2010/main" val="3591588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C7F907-828F-4186-80EB-2A55AA2D2E8F}"/>
              </a:ext>
            </a:extLst>
          </p:cNvPr>
          <p:cNvSpPr>
            <a:spLocks noGrp="1"/>
          </p:cNvSpPr>
          <p:nvPr>
            <p:ph type="body" idx="1"/>
          </p:nvPr>
        </p:nvSpPr>
        <p:spPr/>
        <p:txBody>
          <a:bodyPr/>
          <a:lstStyle/>
          <a:p>
            <a:r>
              <a:rPr lang="en-US" altLang="zh-CN" dirty="0"/>
              <a:t>Prerequisites: packet lifetimes bounded</a:t>
            </a:r>
          </a:p>
          <a:p>
            <a:r>
              <a:rPr lang="en-US" altLang="zh-CN" dirty="0">
                <a:solidFill>
                  <a:srgbClr val="0000FF"/>
                </a:solidFill>
              </a:rPr>
              <a:t>The source labels segments with sequence numbers that will not be reused within T secs</a:t>
            </a:r>
            <a:r>
              <a:rPr lang="en-US" altLang="zh-CN" dirty="0"/>
              <a:t>. </a:t>
            </a:r>
          </a:p>
          <a:p>
            <a:r>
              <a:rPr lang="en-US" altLang="zh-CN" dirty="0">
                <a:solidFill>
                  <a:srgbClr val="0000FF"/>
                </a:solidFill>
              </a:rPr>
              <a:t>The </a:t>
            </a:r>
            <a:r>
              <a:rPr lang="en-US" altLang="zh-CN" b="1" dirty="0">
                <a:solidFill>
                  <a:srgbClr val="0000FF"/>
                </a:solidFill>
              </a:rPr>
              <a:t>period, T</a:t>
            </a:r>
            <a:r>
              <a:rPr lang="en-US" altLang="zh-CN" dirty="0">
                <a:solidFill>
                  <a:srgbClr val="0000FF"/>
                </a:solidFill>
              </a:rPr>
              <a:t>, and the </a:t>
            </a:r>
            <a:r>
              <a:rPr lang="en-US" altLang="zh-CN" b="1" dirty="0">
                <a:solidFill>
                  <a:srgbClr val="0000FF"/>
                </a:solidFill>
              </a:rPr>
              <a:t>rate of packets per second </a:t>
            </a:r>
            <a:r>
              <a:rPr lang="en-US" altLang="zh-CN" dirty="0">
                <a:solidFill>
                  <a:srgbClr val="0000FF"/>
                </a:solidFill>
              </a:rPr>
              <a:t>determine the size of the sequence numbers</a:t>
            </a:r>
            <a:r>
              <a:rPr lang="en-US" altLang="zh-CN" dirty="0"/>
              <a:t>. </a:t>
            </a:r>
          </a:p>
          <a:p>
            <a:r>
              <a:rPr lang="en-US" altLang="zh-CN" dirty="0"/>
              <a:t>Only one packet with a given sequence number may be outstanding at any given time. </a:t>
            </a:r>
          </a:p>
          <a:p>
            <a:r>
              <a:rPr lang="en-US" altLang="zh-CN" dirty="0"/>
              <a:t>Duplicates of this packet may still occur, and they must be discarded by the destination. </a:t>
            </a:r>
            <a:endParaRPr lang="zh-CN" altLang="en-US" dirty="0"/>
          </a:p>
        </p:txBody>
      </p:sp>
      <p:sp>
        <p:nvSpPr>
          <p:cNvPr id="3" name="标题 2">
            <a:extLst>
              <a:ext uri="{FF2B5EF4-FFF2-40B4-BE49-F238E27FC236}">
                <a16:creationId xmlns:a16="http://schemas.microsoft.com/office/drawing/2014/main" id="{07A9B3FB-ACAC-454A-A9B8-26D6D9FA5260}"/>
              </a:ext>
            </a:extLst>
          </p:cNvPr>
          <p:cNvSpPr>
            <a:spLocks noGrp="1"/>
          </p:cNvSpPr>
          <p:nvPr>
            <p:ph type="title"/>
          </p:nvPr>
        </p:nvSpPr>
        <p:spPr/>
        <p:txBody>
          <a:bodyPr/>
          <a:lstStyle/>
          <a:p>
            <a:r>
              <a:rPr lang="en-US" altLang="zh-CN" dirty="0"/>
              <a:t>Practical way to reject delayed duplicate segments</a:t>
            </a:r>
            <a:endParaRPr lang="zh-CN" altLang="en-US" dirty="0"/>
          </a:p>
        </p:txBody>
      </p:sp>
    </p:spTree>
    <p:extLst>
      <p:ext uri="{BB962C8B-B14F-4D97-AF65-F5344CB8AC3E}">
        <p14:creationId xmlns:p14="http://schemas.microsoft.com/office/powerpoint/2010/main" val="323236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Domain of Transport Layer Protocol</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219" y="2369344"/>
            <a:ext cx="7675563"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226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54DD8D9-1A40-4D1D-8EA8-32E8237E95BB}"/>
              </a:ext>
            </a:extLst>
          </p:cNvPr>
          <p:cNvSpPr>
            <a:spLocks noGrp="1"/>
          </p:cNvSpPr>
          <p:nvPr>
            <p:ph type="body" idx="1"/>
          </p:nvPr>
        </p:nvSpPr>
        <p:spPr/>
        <p:txBody>
          <a:bodyPr/>
          <a:lstStyle/>
          <a:p>
            <a:r>
              <a:rPr lang="en-US" altLang="zh-CN" dirty="0"/>
              <a:t>Solution1: Require transport entities to be idle for T secs after a recovery. </a:t>
            </a:r>
          </a:p>
          <a:p>
            <a:pPr lvl="1"/>
            <a:r>
              <a:rPr lang="en-US" altLang="zh-CN" dirty="0"/>
              <a:t>The idle period will let all old segments die off, so the sender can start again with any sequence number. </a:t>
            </a:r>
          </a:p>
          <a:p>
            <a:pPr lvl="1"/>
            <a:r>
              <a:rPr lang="en-US" altLang="zh-CN" dirty="0"/>
              <a:t>However, in a complex internetwork, T may be large, so this strategy is unattractive.</a:t>
            </a:r>
          </a:p>
          <a:p>
            <a:endParaRPr lang="en-US" altLang="zh-CN" dirty="0"/>
          </a:p>
        </p:txBody>
      </p:sp>
      <p:sp>
        <p:nvSpPr>
          <p:cNvPr id="3" name="标题 2">
            <a:extLst>
              <a:ext uri="{FF2B5EF4-FFF2-40B4-BE49-F238E27FC236}">
                <a16:creationId xmlns:a16="http://schemas.microsoft.com/office/drawing/2014/main" id="{740D3357-435C-439C-A25A-6DD844D268A5}"/>
              </a:ext>
            </a:extLst>
          </p:cNvPr>
          <p:cNvSpPr>
            <a:spLocks noGrp="1"/>
          </p:cNvSpPr>
          <p:nvPr>
            <p:ph type="title"/>
          </p:nvPr>
        </p:nvSpPr>
        <p:spPr/>
        <p:txBody>
          <a:bodyPr/>
          <a:lstStyle/>
          <a:p>
            <a:r>
              <a:rPr lang="en-US" altLang="zh-CN" dirty="0"/>
              <a:t>Problem of a machine losing all memory of where it was after a crash (1)</a:t>
            </a:r>
            <a:endParaRPr lang="zh-CN" altLang="en-US" dirty="0"/>
          </a:p>
        </p:txBody>
      </p:sp>
    </p:spTree>
    <p:extLst>
      <p:ext uri="{BB962C8B-B14F-4D97-AF65-F5344CB8AC3E}">
        <p14:creationId xmlns:p14="http://schemas.microsoft.com/office/powerpoint/2010/main" val="2907981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54DD8D9-1A40-4D1D-8EA8-32E8237E95BB}"/>
              </a:ext>
            </a:extLst>
          </p:cNvPr>
          <p:cNvSpPr>
            <a:spLocks noGrp="1"/>
          </p:cNvSpPr>
          <p:nvPr>
            <p:ph type="body" idx="1"/>
          </p:nvPr>
        </p:nvSpPr>
        <p:spPr/>
        <p:txBody>
          <a:bodyPr/>
          <a:lstStyle/>
          <a:p>
            <a:r>
              <a:rPr lang="en-US" altLang="zh-CN" dirty="0"/>
              <a:t>Solution2: Each host is equipped with a time-of-day clock</a:t>
            </a:r>
          </a:p>
          <a:p>
            <a:pPr lvl="1"/>
            <a:r>
              <a:rPr lang="en-US" altLang="zh-CN" dirty="0"/>
              <a:t>The clocks at different hosts </a:t>
            </a:r>
            <a:r>
              <a:rPr lang="en-US" altLang="zh-CN" dirty="0">
                <a:solidFill>
                  <a:srgbClr val="0000FF"/>
                </a:solidFill>
              </a:rPr>
              <a:t>need not be synchronized</a:t>
            </a:r>
            <a:r>
              <a:rPr lang="en-US" altLang="zh-CN" dirty="0"/>
              <a:t>. Each clock is assumed to take the form of a binary counter that increments itself at uniform intervals. The number of bits in the counter must </a:t>
            </a:r>
            <a:r>
              <a:rPr lang="en-US" altLang="zh-CN" dirty="0">
                <a:solidFill>
                  <a:srgbClr val="0000FF"/>
                </a:solidFill>
              </a:rPr>
              <a:t>equal or exceed </a:t>
            </a:r>
            <a:r>
              <a:rPr lang="en-US" altLang="zh-CN" dirty="0"/>
              <a:t>the number of bits in the sequence numbers. </a:t>
            </a:r>
          </a:p>
          <a:p>
            <a:pPr lvl="1"/>
            <a:r>
              <a:rPr lang="en-US" altLang="zh-CN" dirty="0">
                <a:solidFill>
                  <a:srgbClr val="0000FF"/>
                </a:solidFill>
              </a:rPr>
              <a:t>The clock is assumed to continue running even if the host goes down. </a:t>
            </a:r>
            <a:r>
              <a:rPr lang="en-US" altLang="zh-CN" dirty="0"/>
              <a:t>When a connection is set up, </a:t>
            </a:r>
            <a:r>
              <a:rPr lang="en-US" altLang="zh-CN" dirty="0">
                <a:solidFill>
                  <a:srgbClr val="0000FF"/>
                </a:solidFill>
              </a:rPr>
              <a:t>the low-order k-bits of the clock are used as the k-bit initial sequence number.</a:t>
            </a:r>
            <a:r>
              <a:rPr lang="en-US" altLang="zh-CN" dirty="0"/>
              <a:t> Each connection starts numbering its segments with a different initial sequence number. </a:t>
            </a:r>
          </a:p>
          <a:p>
            <a:pPr lvl="1"/>
            <a:r>
              <a:rPr lang="en-US" altLang="zh-CN" b="1" dirty="0">
                <a:solidFill>
                  <a:srgbClr val="0000FF"/>
                </a:solidFill>
              </a:rPr>
              <a:t>The sequence space should be so large that by the time sequence numbers wrap around</a:t>
            </a:r>
            <a:r>
              <a:rPr lang="en-US" altLang="zh-CN" dirty="0"/>
              <a:t>, old segments with the same sequence number are long gone. </a:t>
            </a:r>
          </a:p>
          <a:p>
            <a:endParaRPr lang="en-US" altLang="zh-CN" dirty="0"/>
          </a:p>
        </p:txBody>
      </p:sp>
      <p:sp>
        <p:nvSpPr>
          <p:cNvPr id="3" name="标题 2">
            <a:extLst>
              <a:ext uri="{FF2B5EF4-FFF2-40B4-BE49-F238E27FC236}">
                <a16:creationId xmlns:a16="http://schemas.microsoft.com/office/drawing/2014/main" id="{740D3357-435C-439C-A25A-6DD844D268A5}"/>
              </a:ext>
            </a:extLst>
          </p:cNvPr>
          <p:cNvSpPr>
            <a:spLocks noGrp="1"/>
          </p:cNvSpPr>
          <p:nvPr>
            <p:ph type="title"/>
          </p:nvPr>
        </p:nvSpPr>
        <p:spPr/>
        <p:txBody>
          <a:bodyPr/>
          <a:lstStyle/>
          <a:p>
            <a:r>
              <a:rPr lang="en-US" altLang="zh-CN" dirty="0"/>
              <a:t>Problem of a machine losing all memory of where it was after a crash (2)</a:t>
            </a:r>
            <a:endParaRPr lang="zh-CN" altLang="en-US" dirty="0"/>
          </a:p>
        </p:txBody>
      </p:sp>
    </p:spTree>
    <p:extLst>
      <p:ext uri="{BB962C8B-B14F-4D97-AF65-F5344CB8AC3E}">
        <p14:creationId xmlns:p14="http://schemas.microsoft.com/office/powerpoint/2010/main" val="621918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DE3FD1-B8A9-4ADF-8EF1-19A09AB7758D}"/>
              </a:ext>
            </a:extLst>
          </p:cNvPr>
          <p:cNvSpPr>
            <a:spLocks noGrp="1"/>
          </p:cNvSpPr>
          <p:nvPr>
            <p:ph type="body" idx="1"/>
          </p:nvPr>
        </p:nvSpPr>
        <p:spPr>
          <a:xfrm>
            <a:off x="1917700" y="1215415"/>
            <a:ext cx="8356600" cy="4858149"/>
          </a:xfrm>
        </p:spPr>
        <p:txBody>
          <a:bodyPr/>
          <a:lstStyle/>
          <a:p>
            <a:pPr marL="342900" indent="-342900" defTabSz="457200">
              <a:spcBef>
                <a:spcPts val="0"/>
              </a:spcBef>
              <a:buClrTx/>
              <a:buSzTx/>
              <a:defRPr/>
            </a:pPr>
            <a:r>
              <a:rPr lang="en-US" altLang="zh-CN" sz="2000" dirty="0"/>
              <a:t>If a host sends too much data </a:t>
            </a:r>
            <a:r>
              <a:rPr lang="en-US" altLang="zh-CN" sz="2000" dirty="0">
                <a:solidFill>
                  <a:srgbClr val="0000FF"/>
                </a:solidFill>
              </a:rPr>
              <a:t>too fast </a:t>
            </a:r>
            <a:r>
              <a:rPr lang="en-US" altLang="zh-CN" sz="2000" dirty="0"/>
              <a:t>on a newly opened connection, the actual sequence number versus time curve may rise </a:t>
            </a:r>
            <a:r>
              <a:rPr lang="en-US" altLang="zh-CN" sz="2000" dirty="0">
                <a:solidFill>
                  <a:srgbClr val="0000FF"/>
                </a:solidFill>
              </a:rPr>
              <a:t>more steeply</a:t>
            </a:r>
            <a:r>
              <a:rPr lang="en-US" altLang="zh-CN" sz="2000" dirty="0"/>
              <a:t> than the initial sequence number versus time curve. </a:t>
            </a:r>
          </a:p>
          <a:p>
            <a:pPr marL="342900" indent="-342900" defTabSz="457200">
              <a:spcBef>
                <a:spcPts val="0"/>
              </a:spcBef>
              <a:buClrTx/>
              <a:buSzTx/>
              <a:defRPr/>
            </a:pPr>
            <a:r>
              <a:rPr lang="en-US" altLang="zh-CN" sz="2000" dirty="0"/>
              <a:t>The </a:t>
            </a:r>
            <a:r>
              <a:rPr lang="en-US" altLang="zh-CN" sz="2000" dirty="0">
                <a:solidFill>
                  <a:srgbClr val="0000FF"/>
                </a:solidFill>
              </a:rPr>
              <a:t>maximum</a:t>
            </a:r>
            <a:r>
              <a:rPr lang="en-US" altLang="zh-CN" sz="2000" dirty="0"/>
              <a:t> data rate on any connection is </a:t>
            </a:r>
            <a:r>
              <a:rPr lang="en-US" altLang="zh-CN" sz="2000" dirty="0">
                <a:solidFill>
                  <a:srgbClr val="0000FF"/>
                </a:solidFill>
              </a:rPr>
              <a:t>one segment per clock tick</a:t>
            </a:r>
            <a:r>
              <a:rPr lang="en-US" altLang="zh-CN" sz="2000" dirty="0"/>
              <a:t>. The transport entity </a:t>
            </a:r>
            <a:r>
              <a:rPr lang="en-US" altLang="zh-CN" sz="2000" dirty="0">
                <a:solidFill>
                  <a:srgbClr val="0000FF"/>
                </a:solidFill>
              </a:rPr>
              <a:t>must wait until the clock ticks before opening a new connection after a crash restart</a:t>
            </a:r>
            <a:r>
              <a:rPr lang="en-US" altLang="zh-CN" sz="2000" dirty="0"/>
              <a:t>, lest the same number be used twice. However, the clock cannot tick too fast relative to the sequence number. </a:t>
            </a:r>
          </a:p>
          <a:p>
            <a:pPr marL="342900" indent="-342900" defTabSz="457200">
              <a:spcBef>
                <a:spcPts val="0"/>
              </a:spcBef>
              <a:buClrTx/>
              <a:buSzTx/>
              <a:defRPr/>
            </a:pPr>
            <a:r>
              <a:rPr lang="en-US" altLang="zh-CN" sz="2000" dirty="0"/>
              <a:t>For a clock rate of C and a sequence number space of size S, we must have </a:t>
            </a:r>
            <a:r>
              <a:rPr lang="en-US" altLang="zh-CN" sz="2000" b="1" dirty="0">
                <a:solidFill>
                  <a:srgbClr val="0000FF"/>
                </a:solidFill>
              </a:rPr>
              <a:t>S/C &gt; T </a:t>
            </a:r>
            <a:r>
              <a:rPr lang="en-US" altLang="zh-CN" sz="2000" dirty="0"/>
              <a:t>so that </a:t>
            </a:r>
            <a:r>
              <a:rPr lang="en-US" altLang="zh-CN" sz="2000" b="1" dirty="0">
                <a:solidFill>
                  <a:srgbClr val="0000FF"/>
                </a:solidFill>
              </a:rPr>
              <a:t>the sequence numbers cannot wrap around too quickly.</a:t>
            </a:r>
            <a:endParaRPr lang="zh-CN" altLang="en-US" sz="2000" b="1" dirty="0">
              <a:solidFill>
                <a:srgbClr val="0000FF"/>
              </a:solidFill>
            </a:endParaRPr>
          </a:p>
        </p:txBody>
      </p:sp>
      <p:sp>
        <p:nvSpPr>
          <p:cNvPr id="3" name="标题 2">
            <a:extLst>
              <a:ext uri="{FF2B5EF4-FFF2-40B4-BE49-F238E27FC236}">
                <a16:creationId xmlns:a16="http://schemas.microsoft.com/office/drawing/2014/main" id="{9432B874-0800-44DB-BFBA-9B691C9D5D19}"/>
              </a:ext>
            </a:extLst>
          </p:cNvPr>
          <p:cNvSpPr>
            <a:spLocks noGrp="1"/>
          </p:cNvSpPr>
          <p:nvPr>
            <p:ph type="title"/>
          </p:nvPr>
        </p:nvSpPr>
        <p:spPr/>
        <p:txBody>
          <a:bodyPr/>
          <a:lstStyle/>
          <a:p>
            <a:r>
              <a:rPr lang="en-US" altLang="zh-CN" sz="3600" dirty="0"/>
              <a:t>Sending too fast will cause</a:t>
            </a:r>
            <a:r>
              <a:rPr lang="en-US" altLang="zh-CN" sz="3200" dirty="0"/>
              <a:t> the sequence number entering the forbidden region </a:t>
            </a:r>
            <a:endParaRPr lang="zh-CN" altLang="en-US" dirty="0"/>
          </a:p>
        </p:txBody>
      </p:sp>
      <p:pic>
        <p:nvPicPr>
          <p:cNvPr id="4" name="图片 3">
            <a:extLst>
              <a:ext uri="{FF2B5EF4-FFF2-40B4-BE49-F238E27FC236}">
                <a16:creationId xmlns:a16="http://schemas.microsoft.com/office/drawing/2014/main" id="{505B950C-4B07-43DE-AF42-E7FDCEBCBE02}"/>
              </a:ext>
            </a:extLst>
          </p:cNvPr>
          <p:cNvPicPr>
            <a:picLocks noChangeAspect="1"/>
          </p:cNvPicPr>
          <p:nvPr/>
        </p:nvPicPr>
        <p:blipFill>
          <a:blip r:embed="rId3"/>
          <a:stretch>
            <a:fillRect/>
          </a:stretch>
        </p:blipFill>
        <p:spPr>
          <a:xfrm>
            <a:off x="7196838" y="4413656"/>
            <a:ext cx="2363186" cy="2457860"/>
          </a:xfrm>
          <a:prstGeom prst="rect">
            <a:avLst/>
          </a:prstGeom>
        </p:spPr>
      </p:pic>
      <p:sp>
        <p:nvSpPr>
          <p:cNvPr id="5" name="矩形 4">
            <a:extLst>
              <a:ext uri="{FF2B5EF4-FFF2-40B4-BE49-F238E27FC236}">
                <a16:creationId xmlns:a16="http://schemas.microsoft.com/office/drawing/2014/main" id="{512C8B07-2D2D-4792-A82B-A112697F36AD}"/>
              </a:ext>
            </a:extLst>
          </p:cNvPr>
          <p:cNvSpPr/>
          <p:nvPr/>
        </p:nvSpPr>
        <p:spPr>
          <a:xfrm>
            <a:off x="2129983" y="4755596"/>
            <a:ext cx="4854575" cy="1477328"/>
          </a:xfrm>
          <a:prstGeom prst="rect">
            <a:avLst/>
          </a:prstGeom>
        </p:spPr>
        <p:txBody>
          <a:bodyPr wrap="square">
            <a:spAutoFit/>
          </a:bodyPr>
          <a:lstStyle/>
          <a:p>
            <a:pPr defTabSz="457200">
              <a:defRPr/>
            </a:pPr>
            <a:r>
              <a:rPr lang="en-US" altLang="zh-CN" sz="1800" dirty="0"/>
              <a:t>If the host crashes and restarts at time 70 seconds, it will use initial sequence numbers based on the clock to pick up after it left off;</a:t>
            </a:r>
          </a:p>
          <a:p>
            <a:pPr defTabSz="457200">
              <a:defRPr/>
            </a:pPr>
            <a:r>
              <a:rPr lang="en-US" altLang="zh-CN" sz="1800" dirty="0"/>
              <a:t>The host </a:t>
            </a:r>
            <a:r>
              <a:rPr lang="en-US" altLang="zh-CN" sz="1800" b="1" dirty="0"/>
              <a:t>does not start with a lower sequence number in the forbidden region.</a:t>
            </a:r>
          </a:p>
        </p:txBody>
      </p:sp>
    </p:spTree>
    <p:extLst>
      <p:ext uri="{BB962C8B-B14F-4D97-AF65-F5344CB8AC3E}">
        <p14:creationId xmlns:p14="http://schemas.microsoft.com/office/powerpoint/2010/main" val="1544342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448B44-26CF-4E96-81A9-AEEDA6545775}"/>
              </a:ext>
            </a:extLst>
          </p:cNvPr>
          <p:cNvSpPr>
            <a:spLocks noGrp="1"/>
          </p:cNvSpPr>
          <p:nvPr>
            <p:ph type="body" idx="1"/>
          </p:nvPr>
        </p:nvSpPr>
        <p:spPr>
          <a:xfrm>
            <a:off x="1981200" y="1600201"/>
            <a:ext cx="8229600" cy="4525963"/>
          </a:xfrm>
        </p:spPr>
        <p:txBody>
          <a:bodyPr/>
          <a:lstStyle/>
          <a:p>
            <a:r>
              <a:rPr lang="en-US" altLang="zh-CN" sz="2000" dirty="0"/>
              <a:t>Any data rate less than the clock rate, the curve of actual sequence numbers used versus time will eventually run into the forbidden region from the left as the sequence numbers wrap around. </a:t>
            </a:r>
          </a:p>
          <a:p>
            <a:r>
              <a:rPr lang="en-US" altLang="zh-CN" sz="2000" dirty="0"/>
              <a:t>The greater the slope of the actual sequence numbers, the longer this event will be delayed. </a:t>
            </a:r>
          </a:p>
          <a:p>
            <a:r>
              <a:rPr lang="en-US" altLang="zh-CN" sz="2000" dirty="0"/>
              <a:t>Avoiding this situation </a:t>
            </a:r>
            <a:r>
              <a:rPr lang="en-US" altLang="zh-CN" sz="2000" b="1" dirty="0">
                <a:solidFill>
                  <a:srgbClr val="0000FF"/>
                </a:solidFill>
              </a:rPr>
              <a:t>limits how slowly sequence numbers can advance on a connection</a:t>
            </a:r>
            <a:r>
              <a:rPr lang="en-US" altLang="zh-CN" sz="2000" dirty="0"/>
              <a:t> (or how long the connections may last).</a:t>
            </a:r>
            <a:endParaRPr lang="zh-CN" altLang="en-US" sz="2000" dirty="0"/>
          </a:p>
        </p:txBody>
      </p:sp>
      <p:sp>
        <p:nvSpPr>
          <p:cNvPr id="3" name="标题 2">
            <a:extLst>
              <a:ext uri="{FF2B5EF4-FFF2-40B4-BE49-F238E27FC236}">
                <a16:creationId xmlns:a16="http://schemas.microsoft.com/office/drawing/2014/main" id="{B8C13F4C-0BF8-4D53-A106-908AA5FDD9EE}"/>
              </a:ext>
            </a:extLst>
          </p:cNvPr>
          <p:cNvSpPr>
            <a:spLocks noGrp="1"/>
          </p:cNvSpPr>
          <p:nvPr>
            <p:ph type="title"/>
          </p:nvPr>
        </p:nvSpPr>
        <p:spPr/>
        <p:txBody>
          <a:bodyPr/>
          <a:lstStyle/>
          <a:p>
            <a:r>
              <a:rPr lang="en-US" altLang="zh-CN" sz="3200" dirty="0"/>
              <a:t>Sending too slow will also cause the sequence number entering the forbidden region </a:t>
            </a:r>
            <a:endParaRPr lang="zh-CN" altLang="en-US" sz="3200" dirty="0"/>
          </a:p>
        </p:txBody>
      </p:sp>
      <p:pic>
        <p:nvPicPr>
          <p:cNvPr id="5" name="Picture Placeholder 1" descr="Figure 6-10. (a) Segments may not enter the forbidden region. (b) The resynchronization problem.">
            <a:extLst>
              <a:ext uri="{FF2B5EF4-FFF2-40B4-BE49-F238E27FC236}">
                <a16:creationId xmlns:a16="http://schemas.microsoft.com/office/drawing/2014/main" id="{0CCADB66-E93F-435F-9018-621C5076D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400" y="4278825"/>
            <a:ext cx="4716497" cy="2077738"/>
          </a:xfrm>
          <a:prstGeom prst="rect">
            <a:avLst/>
          </a:prstGeom>
        </p:spPr>
      </p:pic>
      <p:sp>
        <p:nvSpPr>
          <p:cNvPr id="6" name="Text Placeholder 4">
            <a:extLst>
              <a:ext uri="{FF2B5EF4-FFF2-40B4-BE49-F238E27FC236}">
                <a16:creationId xmlns:a16="http://schemas.microsoft.com/office/drawing/2014/main" id="{B6661D91-010F-43A4-9D44-F772ED02960B}"/>
              </a:ext>
            </a:extLst>
          </p:cNvPr>
          <p:cNvSpPr txBox="1">
            <a:spLocks/>
          </p:cNvSpPr>
          <p:nvPr/>
        </p:nvSpPr>
        <p:spPr>
          <a:xfrm>
            <a:off x="1981200" y="6244053"/>
            <a:ext cx="8229600" cy="50082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101600" indent="0">
              <a:buNone/>
            </a:pPr>
            <a:r>
              <a:rPr lang="en-US" sz="1600" dirty="0"/>
              <a:t>(a) Segments may not enter the forbidden region. (b) The resynchronization problem.</a:t>
            </a:r>
          </a:p>
        </p:txBody>
      </p:sp>
    </p:spTree>
    <p:extLst>
      <p:ext uri="{BB962C8B-B14F-4D97-AF65-F5344CB8AC3E}">
        <p14:creationId xmlns:p14="http://schemas.microsoft.com/office/powerpoint/2010/main" val="3971051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5EE38C1-2927-4A58-876A-755BB4BB0F0B}"/>
              </a:ext>
            </a:extLst>
          </p:cNvPr>
          <p:cNvSpPr>
            <a:spLocks noGrp="1"/>
          </p:cNvSpPr>
          <p:nvPr>
            <p:ph type="body" idx="1"/>
          </p:nvPr>
        </p:nvSpPr>
        <p:spPr/>
        <p:txBody>
          <a:bodyPr/>
          <a:lstStyle/>
          <a:p>
            <a:r>
              <a:rPr lang="en-US" altLang="zh-CN" dirty="0">
                <a:ea typeface="宋体" panose="02010600030101010101" pitchFamily="2" charset="-122"/>
              </a:rPr>
              <a:t>Use a sequence number space large enough that it will not wrap, even when sending at full rate</a:t>
            </a:r>
          </a:p>
          <a:p>
            <a:pPr marL="742950" lvl="2" indent="-342900">
              <a:buFont typeface="Arial" panose="020B0604020202020204" pitchFamily="34" charset="0"/>
              <a:buChar char="•"/>
            </a:pPr>
            <a:r>
              <a:rPr lang="en-US" altLang="zh-CN" sz="2000" dirty="0">
                <a:ea typeface="宋体" panose="02010600030101010101" pitchFamily="2" charset="-122"/>
              </a:rPr>
              <a:t>Clock (high bits) advances &amp; keeps state over crash</a:t>
            </a:r>
          </a:p>
          <a:p>
            <a:pPr marL="742950" lvl="2" indent="-342900">
              <a:buFont typeface="Arial" panose="020B0604020202020204" pitchFamily="34" charset="0"/>
              <a:buChar char="•"/>
            </a:pPr>
            <a:r>
              <a:rPr lang="en-US" altLang="zh-CN" sz="2000" dirty="0"/>
              <a:t>clock rate: C, sequence number space size: S, </a:t>
            </a:r>
            <a:r>
              <a:rPr lang="en-US" altLang="zh-CN" sz="2000" b="1" dirty="0"/>
              <a:t>S/C &gt; T </a:t>
            </a:r>
            <a:r>
              <a:rPr lang="en-US" altLang="zh-CN" sz="2000" dirty="0"/>
              <a:t>so that the sequence numbers cannot wrap around too quickly.</a:t>
            </a:r>
          </a:p>
          <a:p>
            <a:pPr marL="742950" lvl="2" indent="-342900">
              <a:buFont typeface="Arial" panose="020B0604020202020204" pitchFamily="34" charset="0"/>
              <a:buChar char="•"/>
            </a:pPr>
            <a:r>
              <a:rPr lang="en-US" altLang="zh-CN" sz="2000" dirty="0"/>
              <a:t>limits how slowly sequence numbers can advance on a connection</a:t>
            </a:r>
            <a:endParaRPr lang="en-US" altLang="zh-CN" sz="2000" dirty="0">
              <a:ea typeface="宋体" panose="02010600030101010101" pitchFamily="2" charset="-122"/>
            </a:endParaRPr>
          </a:p>
          <a:p>
            <a:r>
              <a:rPr lang="en-US" altLang="zh-CN" dirty="0"/>
              <a:t>In TCP, the sequence number used for detecting duplicates is treated as the combination of a timestamp and 32 bit sequence number. It won’t wrap within 2MSL = 4 minutes (satisfying the left side) and will rise fast enough (avoiding the problem on the right hand side)  </a:t>
            </a:r>
          </a:p>
          <a:p>
            <a:endParaRPr lang="zh-CN" altLang="en-US" dirty="0"/>
          </a:p>
        </p:txBody>
      </p:sp>
      <p:sp>
        <p:nvSpPr>
          <p:cNvPr id="3" name="标题 2">
            <a:extLst>
              <a:ext uri="{FF2B5EF4-FFF2-40B4-BE49-F238E27FC236}">
                <a16:creationId xmlns:a16="http://schemas.microsoft.com/office/drawing/2014/main" id="{525BBEEF-8301-4C2D-93BE-D78F164396B8}"/>
              </a:ext>
            </a:extLst>
          </p:cNvPr>
          <p:cNvSpPr>
            <a:spLocks noGrp="1"/>
          </p:cNvSpPr>
          <p:nvPr>
            <p:ph type="title"/>
          </p:nvPr>
        </p:nvSpPr>
        <p:spPr/>
        <p:txBody>
          <a:bodyPr/>
          <a:lstStyle/>
          <a:p>
            <a:r>
              <a:rPr lang="en-US" altLang="zh-CN" dirty="0"/>
              <a:t>Summary</a:t>
            </a:r>
            <a:endParaRPr lang="zh-CN" altLang="en-US" dirty="0"/>
          </a:p>
        </p:txBody>
      </p:sp>
    </p:spTree>
    <p:extLst>
      <p:ext uri="{BB962C8B-B14F-4D97-AF65-F5344CB8AC3E}">
        <p14:creationId xmlns:p14="http://schemas.microsoft.com/office/powerpoint/2010/main" val="387343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p:cNvSpPr>
            <a:spLocks noGrp="1" noChangeArrowheads="1"/>
          </p:cNvSpPr>
          <p:nvPr>
            <p:ph type="body" idx="1"/>
          </p:nvPr>
        </p:nvSpPr>
        <p:spPr/>
        <p:txBody>
          <a:bodyPr/>
          <a:lstStyle/>
          <a:p>
            <a:r>
              <a:rPr lang="en-US" altLang="zh-CN" dirty="0"/>
              <a:t>The </a:t>
            </a:r>
            <a:r>
              <a:rPr lang="en-US" altLang="zh-CN" b="1" dirty="0"/>
              <a:t>clock-based</a:t>
            </a:r>
            <a:r>
              <a:rPr lang="en-US" altLang="zh-CN" dirty="0"/>
              <a:t> method solves the problem of not being able to </a:t>
            </a:r>
            <a:r>
              <a:rPr lang="en-US" altLang="zh-CN" b="1" dirty="0">
                <a:solidFill>
                  <a:srgbClr val="0000FF"/>
                </a:solidFill>
              </a:rPr>
              <a:t>distinguish delayed duplicate segments from new segments</a:t>
            </a:r>
            <a:r>
              <a:rPr lang="en-US" altLang="zh-CN" dirty="0"/>
              <a:t>. </a:t>
            </a:r>
          </a:p>
          <a:p>
            <a:r>
              <a:rPr lang="en-US" altLang="zh-CN" dirty="0"/>
              <a:t>However, there is a practical snag for using it for establishing connections. Since we do not normally remember sequence numbers across connections at the destination, we still have no way of knowing if a CONNECTION REQUEST segment containing </a:t>
            </a:r>
            <a:r>
              <a:rPr lang="en-US" altLang="zh-CN" b="1" dirty="0">
                <a:solidFill>
                  <a:srgbClr val="0000FF"/>
                </a:solidFill>
              </a:rPr>
              <a:t>an initial sequence number is a duplicate of a recent connection.</a:t>
            </a:r>
          </a:p>
          <a:p>
            <a:r>
              <a:rPr lang="en-US" altLang="zh-CN" dirty="0"/>
              <a:t> This snag does not exist during a connection because the sliding window protocol does remember the current sequence number.</a:t>
            </a:r>
            <a:endParaRPr lang="en-US" altLang="zh-CN" b="1" dirty="0"/>
          </a:p>
        </p:txBody>
      </p:sp>
      <p:sp>
        <p:nvSpPr>
          <p:cNvPr id="25602" name="Rectangle 2"/>
          <p:cNvSpPr>
            <a:spLocks noGrp="1" noChangeArrowheads="1"/>
          </p:cNvSpPr>
          <p:nvPr>
            <p:ph type="title"/>
          </p:nvPr>
        </p:nvSpPr>
        <p:spPr/>
        <p:txBody>
          <a:bodyPr/>
          <a:lstStyle/>
          <a:p>
            <a:r>
              <a:rPr lang="en-US" altLang="zh-CN" dirty="0">
                <a:ea typeface="宋体" panose="02010600030101010101" pitchFamily="2" charset="-122"/>
              </a:rPr>
              <a:t>Three-way Handshake Connection Establishment (1 of 3)</a:t>
            </a:r>
          </a:p>
        </p:txBody>
      </p:sp>
    </p:spTree>
    <p:extLst>
      <p:ext uri="{BB962C8B-B14F-4D97-AF65-F5344CB8AC3E}">
        <p14:creationId xmlns:p14="http://schemas.microsoft.com/office/powerpoint/2010/main" val="4038453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p:cNvSpPr>
            <a:spLocks noGrp="1" noChangeArrowheads="1"/>
          </p:cNvSpPr>
          <p:nvPr>
            <p:ph type="body" idx="1"/>
          </p:nvPr>
        </p:nvSpPr>
        <p:spPr/>
        <p:txBody>
          <a:bodyPr/>
          <a:lstStyle/>
          <a:p>
            <a:r>
              <a:rPr lang="en-US" altLang="zh-CN" dirty="0">
                <a:ea typeface="宋体" panose="02010600030101010101" pitchFamily="2" charset="-122"/>
              </a:rPr>
              <a:t>Three-way handshake used for initial packet</a:t>
            </a:r>
          </a:p>
          <a:p>
            <a:pPr lvl="1"/>
            <a:r>
              <a:rPr lang="en-US" altLang="zh-CN" dirty="0">
                <a:ea typeface="宋体" panose="02010600030101010101" pitchFamily="2" charset="-122"/>
              </a:rPr>
              <a:t>Since no state from previous connection</a:t>
            </a:r>
          </a:p>
          <a:p>
            <a:pPr lvl="1"/>
            <a:r>
              <a:rPr lang="en-US" altLang="zh-CN" dirty="0">
                <a:ea typeface="宋体" panose="02010600030101010101" pitchFamily="2" charset="-122"/>
              </a:rPr>
              <a:t>Both hosts contribute fresh seq. numbers</a:t>
            </a:r>
          </a:p>
          <a:p>
            <a:pPr lvl="1"/>
            <a:r>
              <a:rPr lang="en-US" altLang="zh-CN" dirty="0">
                <a:ea typeface="宋体" panose="02010600030101010101" pitchFamily="2" charset="-122"/>
              </a:rPr>
              <a:t>CR = Connect Request</a:t>
            </a:r>
          </a:p>
        </p:txBody>
      </p:sp>
      <p:sp>
        <p:nvSpPr>
          <p:cNvPr id="25602" name="Rectangle 2"/>
          <p:cNvSpPr>
            <a:spLocks noGrp="1" noChangeArrowheads="1"/>
          </p:cNvSpPr>
          <p:nvPr>
            <p:ph type="title"/>
          </p:nvPr>
        </p:nvSpPr>
        <p:spPr/>
        <p:txBody>
          <a:bodyPr/>
          <a:lstStyle/>
          <a:p>
            <a:r>
              <a:rPr lang="en-US" altLang="zh-CN" dirty="0">
                <a:ea typeface="宋体" panose="02010600030101010101" pitchFamily="2" charset="-122"/>
              </a:rPr>
              <a:t>Three-way Handshake Connection Establishment (2 of 3)</a:t>
            </a:r>
          </a:p>
        </p:txBody>
      </p:sp>
      <p:pic>
        <p:nvPicPr>
          <p:cNvPr id="2560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106" y="2859527"/>
            <a:ext cx="3511062" cy="33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6336185-8431-4026-8935-151C17BA48C7}"/>
              </a:ext>
            </a:extLst>
          </p:cNvPr>
          <p:cNvSpPr/>
          <p:nvPr/>
        </p:nvSpPr>
        <p:spPr>
          <a:xfrm>
            <a:off x="1981200" y="3479915"/>
            <a:ext cx="4533254" cy="2585323"/>
          </a:xfrm>
          <a:prstGeom prst="rect">
            <a:avLst/>
          </a:prstGeom>
        </p:spPr>
        <p:txBody>
          <a:bodyPr wrap="square">
            <a:spAutoFit/>
          </a:bodyPr>
          <a:lstStyle/>
          <a:p>
            <a:pPr>
              <a:spcBef>
                <a:spcPct val="0"/>
              </a:spcBef>
            </a:pPr>
            <a:r>
              <a:rPr lang="en-US" altLang="zh-CN" sz="1800" dirty="0"/>
              <a:t>For the initial packet we can’t tell if it is a duplicate by looking to see if the sequence number has already been received without remembering state across connections, and we don’t want to do that. </a:t>
            </a:r>
          </a:p>
          <a:p>
            <a:pPr>
              <a:spcBef>
                <a:spcPct val="0"/>
              </a:spcBef>
            </a:pPr>
            <a:endParaRPr lang="en-US" altLang="zh-CN" sz="1800" dirty="0"/>
          </a:p>
          <a:p>
            <a:pPr>
              <a:spcBef>
                <a:spcPct val="0"/>
              </a:spcBef>
            </a:pPr>
            <a:r>
              <a:rPr lang="en-US" altLang="zh-CN" sz="1800" dirty="0"/>
              <a:t>The 3-way handshake is used instead. Having both hosts contribute fresh sequence numbers (x and y) is key.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p:txBody>
          <a:bodyPr/>
          <a:lstStyle/>
          <a:p>
            <a:pPr>
              <a:defRPr/>
            </a:pPr>
            <a:r>
              <a:rPr lang="en-US" dirty="0"/>
              <a:t>Three-way handshake protects against odd cases:</a:t>
            </a:r>
          </a:p>
          <a:p>
            <a:pPr lvl="1">
              <a:defRPr/>
            </a:pPr>
            <a:r>
              <a:rPr lang="en-US" sz="1800" dirty="0"/>
              <a:t>a) Duplicate CR. Spurious ACK does not connect</a:t>
            </a:r>
          </a:p>
          <a:p>
            <a:pPr lvl="1">
              <a:defRPr/>
            </a:pPr>
            <a:r>
              <a:rPr lang="en-US" sz="1800" dirty="0"/>
              <a:t>b) Duplicate CR and DATA. Same plus DATA will be rejected (wrong ACK).</a:t>
            </a:r>
          </a:p>
        </p:txBody>
      </p:sp>
      <p:sp>
        <p:nvSpPr>
          <p:cNvPr id="27650" name="Rectangle 2"/>
          <p:cNvSpPr>
            <a:spLocks noGrp="1" noChangeArrowheads="1"/>
          </p:cNvSpPr>
          <p:nvPr>
            <p:ph type="title"/>
          </p:nvPr>
        </p:nvSpPr>
        <p:spPr/>
        <p:txBody>
          <a:bodyPr/>
          <a:lstStyle/>
          <a:p>
            <a:r>
              <a:rPr lang="en-US" altLang="zh-CN" dirty="0">
                <a:ea typeface="宋体" panose="02010600030101010101" pitchFamily="2" charset="-122"/>
              </a:rPr>
              <a:t>Three-way Handshake Connection Establishment (3 of 3)</a:t>
            </a:r>
          </a:p>
        </p:txBody>
      </p:sp>
      <p:pic>
        <p:nvPicPr>
          <p:cNvPr id="27653" name="Picture 2"/>
          <p:cNvPicPr>
            <a:picLocks noChangeAspect="1" noChangeArrowheads="1"/>
          </p:cNvPicPr>
          <p:nvPr/>
        </p:nvPicPr>
        <p:blipFill>
          <a:blip r:embed="rId3">
            <a:extLst>
              <a:ext uri="{28A0092B-C50C-407E-A947-70E740481C1C}">
                <a14:useLocalDpi xmlns:a14="http://schemas.microsoft.com/office/drawing/2010/main" val="0"/>
              </a:ext>
            </a:extLst>
          </a:blip>
          <a:srcRect b="9222"/>
          <a:stretch>
            <a:fillRect/>
          </a:stretch>
        </p:blipFill>
        <p:spPr bwMode="auto">
          <a:xfrm>
            <a:off x="2822013" y="3204528"/>
            <a:ext cx="26416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688" y="3188256"/>
            <a:ext cx="25971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p:cNvCxnSpPr/>
          <p:nvPr/>
        </p:nvCxnSpPr>
        <p:spPr bwMode="auto">
          <a:xfrm>
            <a:off x="5031432" y="5709602"/>
            <a:ext cx="295275"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12" name="Straight Connector 11"/>
          <p:cNvCxnSpPr/>
          <p:nvPr/>
        </p:nvCxnSpPr>
        <p:spPr bwMode="auto">
          <a:xfrm>
            <a:off x="2962919" y="5709602"/>
            <a:ext cx="295275"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7657" name="TextBox 12"/>
          <p:cNvSpPr txBox="1">
            <a:spLocks noChangeArrowheads="1"/>
          </p:cNvSpPr>
          <p:nvPr/>
        </p:nvSpPr>
        <p:spPr bwMode="auto">
          <a:xfrm>
            <a:off x="3915358" y="5702459"/>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000" dirty="0">
                <a:solidFill>
                  <a:srgbClr val="0000FF"/>
                </a:solidFill>
                <a:ea typeface="宋体" panose="02010600030101010101" pitchFamily="2" charset="-122"/>
              </a:rPr>
              <a:t>a)</a:t>
            </a:r>
          </a:p>
        </p:txBody>
      </p:sp>
      <p:sp>
        <p:nvSpPr>
          <p:cNvPr id="27658" name="TextBox 13"/>
          <p:cNvSpPr txBox="1">
            <a:spLocks noChangeArrowheads="1"/>
          </p:cNvSpPr>
          <p:nvPr/>
        </p:nvSpPr>
        <p:spPr bwMode="auto">
          <a:xfrm>
            <a:off x="7726461" y="5709602"/>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000" dirty="0">
                <a:solidFill>
                  <a:srgbClr val="0000FF"/>
                </a:solidFill>
                <a:ea typeface="宋体" panose="02010600030101010101" pitchFamily="2" charset="-122"/>
              </a:rPr>
              <a:t>b)</a:t>
            </a:r>
          </a:p>
        </p:txBody>
      </p:sp>
      <p:sp>
        <p:nvSpPr>
          <p:cNvPr id="27659" name="TextBox 14"/>
          <p:cNvSpPr txBox="1">
            <a:spLocks noChangeArrowheads="1"/>
          </p:cNvSpPr>
          <p:nvPr/>
        </p:nvSpPr>
        <p:spPr bwMode="auto">
          <a:xfrm>
            <a:off x="8623836" y="5031107"/>
            <a:ext cx="3702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dirty="0">
                <a:solidFill>
                  <a:srgbClr val="FF2BD8"/>
                </a:solidFill>
                <a:ea typeface="宋体" panose="02010600030101010101" pitchFamily="2" charset="-122"/>
              </a:rPr>
              <a:t>X</a:t>
            </a:r>
          </a:p>
        </p:txBody>
      </p:sp>
      <p:sp>
        <p:nvSpPr>
          <p:cNvPr id="27660" name="TextBox 15"/>
          <p:cNvSpPr txBox="1">
            <a:spLocks noChangeArrowheads="1"/>
          </p:cNvSpPr>
          <p:nvPr/>
        </p:nvSpPr>
        <p:spPr bwMode="auto">
          <a:xfrm>
            <a:off x="3092466" y="4857116"/>
            <a:ext cx="3048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dirty="0">
                <a:solidFill>
                  <a:srgbClr val="FF2BD8"/>
                </a:solidFill>
                <a:ea typeface="宋体" panose="02010600030101010101" pitchFamily="2" charset="-122"/>
              </a:rPr>
              <a:t>X</a:t>
            </a:r>
          </a:p>
        </p:txBody>
      </p:sp>
      <p:sp>
        <p:nvSpPr>
          <p:cNvPr id="27661" name="TextBox 16"/>
          <p:cNvSpPr txBox="1">
            <a:spLocks noChangeArrowheads="1"/>
          </p:cNvSpPr>
          <p:nvPr/>
        </p:nvSpPr>
        <p:spPr bwMode="auto">
          <a:xfrm>
            <a:off x="6867525" y="4559857"/>
            <a:ext cx="3048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dirty="0">
                <a:solidFill>
                  <a:srgbClr val="FF2BD8"/>
                </a:solidFill>
                <a:ea typeface="宋体" panose="02010600030101010101" pitchFamily="2" charset="-122"/>
              </a:rPr>
              <a:t>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A1F3C1-263C-458C-AD7A-C31C0C7C8ABA}"/>
              </a:ext>
            </a:extLst>
          </p:cNvPr>
          <p:cNvSpPr>
            <a:spLocks noGrp="1"/>
          </p:cNvSpPr>
          <p:nvPr>
            <p:ph type="body" idx="1"/>
          </p:nvPr>
        </p:nvSpPr>
        <p:spPr/>
        <p:txBody>
          <a:bodyPr/>
          <a:lstStyle/>
          <a:p>
            <a:r>
              <a:rPr lang="en-US" altLang="zh-CN" dirty="0"/>
              <a:t>TCP always uses this </a:t>
            </a:r>
            <a:r>
              <a:rPr lang="en-US" altLang="zh-CN" b="1" dirty="0"/>
              <a:t>three-way handshake to establish connections</a:t>
            </a:r>
            <a:r>
              <a:rPr lang="en-US" altLang="zh-CN" dirty="0"/>
              <a:t>. </a:t>
            </a:r>
          </a:p>
          <a:p>
            <a:r>
              <a:rPr lang="en-US" altLang="zh-CN" dirty="0"/>
              <a:t>Within a connection, a </a:t>
            </a:r>
            <a:r>
              <a:rPr lang="en-US" altLang="zh-CN" b="1" dirty="0"/>
              <a:t>timestamp</a:t>
            </a:r>
            <a:r>
              <a:rPr lang="en-US" altLang="zh-CN" dirty="0"/>
              <a:t> is used to extend the 32-bit sequence number so that it will not wrap within the maximum packet lifetime, even for gigabit-per-second connections. This mechanism is a fix to TCP that was needed as it was used on faster and faster links. It is described in RFC 1323 and called PAWS (Protection Against Wrapped Sequence numbers).</a:t>
            </a:r>
          </a:p>
          <a:p>
            <a:r>
              <a:rPr lang="en-US" altLang="zh-CN" dirty="0"/>
              <a:t>Across connections, for the initial sequence numbers and before PAWS can come into play, TCP originally used the clock-based scheme just described. </a:t>
            </a:r>
          </a:p>
          <a:p>
            <a:endParaRPr lang="zh-CN" altLang="en-US" dirty="0"/>
          </a:p>
        </p:txBody>
      </p:sp>
      <p:sp>
        <p:nvSpPr>
          <p:cNvPr id="3" name="标题 2">
            <a:extLst>
              <a:ext uri="{FF2B5EF4-FFF2-40B4-BE49-F238E27FC236}">
                <a16:creationId xmlns:a16="http://schemas.microsoft.com/office/drawing/2014/main" id="{B9196C5A-F564-43DA-A84F-426C54F3BB1B}"/>
              </a:ext>
            </a:extLst>
          </p:cNvPr>
          <p:cNvSpPr>
            <a:spLocks noGrp="1"/>
          </p:cNvSpPr>
          <p:nvPr>
            <p:ph type="title"/>
          </p:nvPr>
        </p:nvSpPr>
        <p:spPr/>
        <p:txBody>
          <a:bodyPr/>
          <a:lstStyle/>
          <a:p>
            <a:r>
              <a:rPr lang="en-US" altLang="zh-CN" dirty="0"/>
              <a:t>Connection establishment in TCP</a:t>
            </a:r>
            <a:endParaRPr lang="zh-CN" altLang="en-US" dirty="0"/>
          </a:p>
        </p:txBody>
      </p:sp>
    </p:spTree>
    <p:extLst>
      <p:ext uri="{BB962C8B-B14F-4D97-AF65-F5344CB8AC3E}">
        <p14:creationId xmlns:p14="http://schemas.microsoft.com/office/powerpoint/2010/main" val="66484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2B994B1-217E-459C-9D9F-288FE7102BA0}"/>
              </a:ext>
            </a:extLst>
          </p:cNvPr>
          <p:cNvSpPr>
            <a:spLocks noGrp="1"/>
          </p:cNvSpPr>
          <p:nvPr>
            <p:ph type="body" idx="1"/>
          </p:nvPr>
        </p:nvSpPr>
        <p:spPr/>
        <p:txBody>
          <a:bodyPr/>
          <a:lstStyle/>
          <a:p>
            <a:r>
              <a:rPr lang="en-US" altLang="zh-CN" dirty="0"/>
              <a:t>The clock made it easy for an attacker to predict the next initial sequence number and send packets that tricked the three-way handshake and established a forged connection. </a:t>
            </a:r>
          </a:p>
          <a:p>
            <a:r>
              <a:rPr lang="en-US" altLang="zh-CN" dirty="0"/>
              <a:t>To close this hole, pseudorandom initial sequence numbers are used for connections in practice. </a:t>
            </a:r>
          </a:p>
          <a:p>
            <a:r>
              <a:rPr lang="en-US" altLang="zh-CN" dirty="0"/>
              <a:t>However, it remains important that the initial sequence numbers not repeat for an interval even though they appear random to an observer. Otherwise, delayed duplicates can wreak havoc.</a:t>
            </a:r>
            <a:endParaRPr lang="zh-CN" altLang="en-US" dirty="0"/>
          </a:p>
          <a:p>
            <a:endParaRPr lang="zh-CN" altLang="en-US" dirty="0"/>
          </a:p>
        </p:txBody>
      </p:sp>
      <p:sp>
        <p:nvSpPr>
          <p:cNvPr id="3" name="标题 2">
            <a:extLst>
              <a:ext uri="{FF2B5EF4-FFF2-40B4-BE49-F238E27FC236}">
                <a16:creationId xmlns:a16="http://schemas.microsoft.com/office/drawing/2014/main" id="{2EE3EDBF-EB11-4437-B962-52070FBED2F4}"/>
              </a:ext>
            </a:extLst>
          </p:cNvPr>
          <p:cNvSpPr>
            <a:spLocks noGrp="1"/>
          </p:cNvSpPr>
          <p:nvPr>
            <p:ph type="title"/>
          </p:nvPr>
        </p:nvSpPr>
        <p:spPr/>
        <p:txBody>
          <a:bodyPr/>
          <a:lstStyle/>
          <a:p>
            <a:r>
              <a:rPr lang="en-US" altLang="zh-CN" dirty="0"/>
              <a:t>Security vulnerability of clock-based scheme </a:t>
            </a:r>
            <a:endParaRPr lang="zh-CN" altLang="en-US" dirty="0"/>
          </a:p>
        </p:txBody>
      </p:sp>
    </p:spTree>
    <p:extLst>
      <p:ext uri="{BB962C8B-B14F-4D97-AF65-F5344CB8AC3E}">
        <p14:creationId xmlns:p14="http://schemas.microsoft.com/office/powerpoint/2010/main" val="222095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Transport Service</a:t>
            </a:r>
          </a:p>
        </p:txBody>
      </p:sp>
      <p:sp>
        <p:nvSpPr>
          <p:cNvPr id="3" name="Text Placeholder 2"/>
          <p:cNvSpPr>
            <a:spLocks noGrp="1"/>
          </p:cNvSpPr>
          <p:nvPr>
            <p:ph type="body" idx="1"/>
          </p:nvPr>
        </p:nvSpPr>
        <p:spPr/>
        <p:txBody>
          <a:bodyPr/>
          <a:lstStyle/>
          <a:p>
            <a:r>
              <a:rPr lang="en-US" dirty="0"/>
              <a:t>Services provided to the upper layers</a:t>
            </a:r>
          </a:p>
          <a:p>
            <a:r>
              <a:rPr lang="en-US" dirty="0"/>
              <a:t>Transport service primitives</a:t>
            </a:r>
          </a:p>
          <a:p>
            <a:r>
              <a:rPr lang="en-US" dirty="0"/>
              <a:t>Berkeley sockets</a:t>
            </a:r>
          </a:p>
          <a:p>
            <a:r>
              <a:rPr lang="en-US" dirty="0"/>
              <a:t>Example of socket programming: an Internet file server</a:t>
            </a:r>
          </a:p>
        </p:txBody>
      </p:sp>
    </p:spTree>
    <p:extLst>
      <p:ext uri="{BB962C8B-B14F-4D97-AF65-F5344CB8AC3E}">
        <p14:creationId xmlns:p14="http://schemas.microsoft.com/office/powerpoint/2010/main" val="2446822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ea typeface="宋体" panose="02010600030101010101" pitchFamily="2" charset="-122"/>
              </a:rPr>
              <a:t>Three-way Handshake </a:t>
            </a:r>
            <a:r>
              <a:rPr lang="en-US" dirty="0"/>
              <a:t>Connection Release (1 of 3)</a:t>
            </a:r>
          </a:p>
        </p:txBody>
      </p:sp>
      <p:sp>
        <p:nvSpPr>
          <p:cNvPr id="5" name="Text Placeholder 4"/>
          <p:cNvSpPr>
            <a:spLocks noGrp="1"/>
          </p:cNvSpPr>
          <p:nvPr>
            <p:ph type="body" idx="1"/>
          </p:nvPr>
        </p:nvSpPr>
        <p:spPr>
          <a:xfrm>
            <a:off x="1981200" y="5856072"/>
            <a:ext cx="8229600" cy="487856"/>
          </a:xfrm>
        </p:spPr>
        <p:txBody>
          <a:bodyPr/>
          <a:lstStyle/>
          <a:p>
            <a:pPr algn="ctr"/>
            <a:r>
              <a:rPr lang="en-US" dirty="0"/>
              <a:t>Abrupt disconnection with loss of data</a:t>
            </a:r>
          </a:p>
        </p:txBody>
      </p:sp>
      <p:pic>
        <p:nvPicPr>
          <p:cNvPr id="2" name="Picture Placeholder 1" descr="Figure 6-12. Abrupt disconnection with loss of data."/>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595009" y="2684315"/>
            <a:ext cx="3001983" cy="3034462"/>
          </a:xfrm>
        </p:spPr>
      </p:pic>
      <p:sp>
        <p:nvSpPr>
          <p:cNvPr id="3" name="矩形 2">
            <a:extLst>
              <a:ext uri="{FF2B5EF4-FFF2-40B4-BE49-F238E27FC236}">
                <a16:creationId xmlns:a16="http://schemas.microsoft.com/office/drawing/2014/main" id="{1C595F97-E42A-41BA-B5C1-61433847D40D}"/>
              </a:ext>
            </a:extLst>
          </p:cNvPr>
          <p:cNvSpPr/>
          <p:nvPr/>
        </p:nvSpPr>
        <p:spPr>
          <a:xfrm>
            <a:off x="2154821" y="1199627"/>
            <a:ext cx="7529331" cy="1200329"/>
          </a:xfrm>
          <a:prstGeom prst="rect">
            <a:avLst/>
          </a:prstGeom>
        </p:spPr>
        <p:txBody>
          <a:bodyPr wrap="square">
            <a:spAutoFit/>
          </a:bodyPr>
          <a:lstStyle/>
          <a:p>
            <a:pPr marL="342900" indent="-342900">
              <a:buFont typeface="Arial" panose="020B0604020202020204" pitchFamily="34" charset="0"/>
              <a:buChar char="•"/>
            </a:pPr>
            <a:r>
              <a:rPr lang="en-US" altLang="zh-CN" sz="2400" dirty="0">
                <a:ea typeface="宋体" panose="02010600030101010101" pitchFamily="2" charset="-122"/>
              </a:rPr>
              <a:t>Key problem is to ensure reliability while releasing</a:t>
            </a:r>
          </a:p>
          <a:p>
            <a:pPr marL="342900" indent="-342900">
              <a:buFont typeface="Arial" panose="020B0604020202020204" pitchFamily="34" charset="0"/>
              <a:buChar char="•"/>
            </a:pPr>
            <a:r>
              <a:rPr lang="en-US" altLang="zh-CN" sz="2400" dirty="0">
                <a:ea typeface="宋体" panose="02010600030101010101" pitchFamily="2" charset="-122"/>
              </a:rPr>
              <a:t>Asymmetric release (when one side breaks connection) is abrupt and may lose data</a:t>
            </a:r>
          </a:p>
        </p:txBody>
      </p:sp>
    </p:spTree>
    <p:extLst>
      <p:ext uri="{BB962C8B-B14F-4D97-AF65-F5344CB8AC3E}">
        <p14:creationId xmlns:p14="http://schemas.microsoft.com/office/powerpoint/2010/main" val="1415851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Release (2 of 3)</a:t>
            </a:r>
          </a:p>
        </p:txBody>
      </p:sp>
      <p:sp>
        <p:nvSpPr>
          <p:cNvPr id="5" name="Text Placeholder 4"/>
          <p:cNvSpPr>
            <a:spLocks noGrp="1"/>
          </p:cNvSpPr>
          <p:nvPr>
            <p:ph type="body" idx="1"/>
          </p:nvPr>
        </p:nvSpPr>
        <p:spPr>
          <a:xfrm>
            <a:off x="1981199" y="5751239"/>
            <a:ext cx="8229600" cy="686661"/>
          </a:xfrm>
        </p:spPr>
        <p:txBody>
          <a:bodyPr/>
          <a:lstStyle/>
          <a:p>
            <a:pPr algn="ctr"/>
            <a:r>
              <a:rPr lang="en-US" dirty="0"/>
              <a:t>The two-army problem</a:t>
            </a:r>
          </a:p>
        </p:txBody>
      </p:sp>
      <p:pic>
        <p:nvPicPr>
          <p:cNvPr id="2" name="Picture Placeholder 1" descr="Figure 6-13. The two-army probl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15308" y="2839582"/>
            <a:ext cx="7561385" cy="3156056"/>
          </a:xfrm>
        </p:spPr>
      </p:pic>
      <p:sp>
        <p:nvSpPr>
          <p:cNvPr id="3" name="矩形 2">
            <a:extLst>
              <a:ext uri="{FF2B5EF4-FFF2-40B4-BE49-F238E27FC236}">
                <a16:creationId xmlns:a16="http://schemas.microsoft.com/office/drawing/2014/main" id="{3519BD27-0C5C-4BF6-A642-8B08D45F1195}"/>
              </a:ext>
            </a:extLst>
          </p:cNvPr>
          <p:cNvSpPr/>
          <p:nvPr/>
        </p:nvSpPr>
        <p:spPr>
          <a:xfrm>
            <a:off x="2074984" y="1328827"/>
            <a:ext cx="8135816" cy="1200329"/>
          </a:xfrm>
          <a:prstGeom prst="rect">
            <a:avLst/>
          </a:prstGeom>
        </p:spPr>
        <p:txBody>
          <a:bodyPr wrap="square">
            <a:spAutoFit/>
          </a:bodyPr>
          <a:lstStyle/>
          <a:p>
            <a:r>
              <a:rPr lang="en-US" altLang="zh-CN" sz="2400" dirty="0">
                <a:ea typeface="宋体" panose="02010600030101010101" pitchFamily="2" charset="-122"/>
              </a:rPr>
              <a:t>Symmetric release (both sides agree to release) can’t be handled solely by the transport layer</a:t>
            </a:r>
          </a:p>
          <a:p>
            <a:pPr marL="342900" lvl="1" indent="-342900">
              <a:buFont typeface="Arial" panose="020B0604020202020204" pitchFamily="34" charset="0"/>
              <a:buChar char="•"/>
            </a:pPr>
            <a:r>
              <a:rPr lang="en-US" altLang="zh-CN" sz="2400" dirty="0">
                <a:ea typeface="宋体" panose="02010600030101010101" pitchFamily="2" charset="-122"/>
              </a:rPr>
              <a:t>Two-army problem shows pitfall of agreement</a:t>
            </a:r>
          </a:p>
        </p:txBody>
      </p:sp>
    </p:spTree>
    <p:extLst>
      <p:ext uri="{BB962C8B-B14F-4D97-AF65-F5344CB8AC3E}">
        <p14:creationId xmlns:p14="http://schemas.microsoft.com/office/powerpoint/2010/main" val="1741760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Release (3 of 3)</a:t>
            </a:r>
          </a:p>
        </p:txBody>
      </p:sp>
      <p:sp>
        <p:nvSpPr>
          <p:cNvPr id="5" name="Text Placeholder 4"/>
          <p:cNvSpPr>
            <a:spLocks noGrp="1"/>
          </p:cNvSpPr>
          <p:nvPr>
            <p:ph type="body" idx="1"/>
          </p:nvPr>
        </p:nvSpPr>
        <p:spPr>
          <a:xfrm>
            <a:off x="1981200" y="5563411"/>
            <a:ext cx="8581292" cy="1018367"/>
          </a:xfrm>
        </p:spPr>
        <p:txBody>
          <a:bodyPr/>
          <a:lstStyle/>
          <a:p>
            <a:r>
              <a:rPr lang="en-US" dirty="0"/>
              <a:t>Four protocol scenarios for releasing a connection. (a) Normal case of three-way handshake. (b) Final ACK lost. (c) Response lost. (d) Response lost and subsequent DRs lost.</a:t>
            </a:r>
          </a:p>
        </p:txBody>
      </p:sp>
      <p:pic>
        <p:nvPicPr>
          <p:cNvPr id="2" name="Picture Placeholder 1" descr="Figure 6-14. Four protocol scenarios for releasing a connection. (a) Normal case of three-way handshake. (b) Final ACK lost. (c) Response lost. (d) Response lost and subsequent DRs los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953595" y="1294590"/>
            <a:ext cx="4284810" cy="4607444"/>
          </a:xfrm>
        </p:spPr>
      </p:pic>
    </p:spTree>
    <p:extLst>
      <p:ext uri="{BB962C8B-B14F-4D97-AF65-F5344CB8AC3E}">
        <p14:creationId xmlns:p14="http://schemas.microsoft.com/office/powerpoint/2010/main" val="236900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type="body" idx="1"/>
          </p:nvPr>
        </p:nvSpPr>
        <p:spPr/>
        <p:txBody>
          <a:bodyPr/>
          <a:lstStyle/>
          <a:p>
            <a:r>
              <a:rPr lang="en-US" altLang="zh-CN" dirty="0">
                <a:ea typeface="宋体" panose="02010600030101010101" pitchFamily="2" charset="-122"/>
              </a:rPr>
              <a:t>Foundation for error control is a sliding window (from Link layer) with checksums and retransmissions</a:t>
            </a:r>
          </a:p>
          <a:p>
            <a:r>
              <a:rPr lang="en-US" altLang="zh-CN" u="sng" dirty="0">
                <a:ea typeface="宋体" panose="02010600030101010101" pitchFamily="2" charset="-122"/>
              </a:rPr>
              <a:t>Flow control</a:t>
            </a:r>
            <a:r>
              <a:rPr lang="en-US" altLang="zh-CN" dirty="0">
                <a:ea typeface="宋体" panose="02010600030101010101" pitchFamily="2" charset="-122"/>
              </a:rPr>
              <a:t> manages buffering at sender/receiver </a:t>
            </a:r>
          </a:p>
          <a:p>
            <a:pPr lvl="1"/>
            <a:r>
              <a:rPr lang="en-US" altLang="zh-CN" dirty="0">
                <a:ea typeface="宋体" panose="02010600030101010101" pitchFamily="2" charset="-122"/>
              </a:rPr>
              <a:t>Issue is that data goes to/from the network and   applications at different times</a:t>
            </a:r>
          </a:p>
          <a:p>
            <a:pPr lvl="1"/>
            <a:r>
              <a:rPr lang="en-US" altLang="zh-CN" dirty="0">
                <a:ea typeface="宋体" panose="02010600030101010101" pitchFamily="2" charset="-122"/>
              </a:rPr>
              <a:t>Window tells sender available buffering at receiver </a:t>
            </a:r>
          </a:p>
          <a:p>
            <a:pPr lvl="1"/>
            <a:r>
              <a:rPr lang="en-US" altLang="zh-CN" dirty="0">
                <a:ea typeface="宋体" panose="02010600030101010101" pitchFamily="2" charset="-122"/>
              </a:rPr>
              <a:t>Makes a variable-size sliding window</a:t>
            </a:r>
          </a:p>
        </p:txBody>
      </p:sp>
      <p:sp>
        <p:nvSpPr>
          <p:cNvPr id="32770" name="Rectangle 2"/>
          <p:cNvSpPr>
            <a:spLocks noGrp="1" noChangeArrowheads="1"/>
          </p:cNvSpPr>
          <p:nvPr>
            <p:ph type="title"/>
          </p:nvPr>
        </p:nvSpPr>
        <p:spPr/>
        <p:txBody>
          <a:bodyPr/>
          <a:lstStyle/>
          <a:p>
            <a:r>
              <a:rPr lang="en-US" altLang="zh-CN" dirty="0">
                <a:ea typeface="宋体" panose="02010600030101010101" pitchFamily="2" charset="-122"/>
              </a:rPr>
              <a:t>Error Control and Flow Control (1 of 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 Control and Flow Control (2 of 3)</a:t>
            </a:r>
          </a:p>
        </p:txBody>
      </p:sp>
      <p:sp>
        <p:nvSpPr>
          <p:cNvPr id="5" name="Text Placeholder 4"/>
          <p:cNvSpPr>
            <a:spLocks noGrp="1"/>
          </p:cNvSpPr>
          <p:nvPr>
            <p:ph type="body" idx="1"/>
          </p:nvPr>
        </p:nvSpPr>
        <p:spPr>
          <a:xfrm>
            <a:off x="1981200" y="5422664"/>
            <a:ext cx="8229600" cy="646675"/>
          </a:xfrm>
        </p:spPr>
        <p:txBody>
          <a:bodyPr/>
          <a:lstStyle/>
          <a:p>
            <a:r>
              <a:rPr lang="en-US" dirty="0"/>
              <a:t>(a) Chained fixed-size buffers. (b) Chained variable-sized buffers. (c) One large circular buffer per connection.</a:t>
            </a:r>
          </a:p>
        </p:txBody>
      </p:sp>
      <p:pic>
        <p:nvPicPr>
          <p:cNvPr id="2" name="Picture Placeholder 1" descr="Figure 6-15. (a) Chained fixed-size buffers. (b) Chained variable-sized buffers. (c) One large circular buffer per connec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653274" y="1473641"/>
            <a:ext cx="6875243" cy="3949022"/>
          </a:xfrm>
        </p:spPr>
      </p:pic>
      <p:sp>
        <p:nvSpPr>
          <p:cNvPr id="6" name="矩形 5">
            <a:extLst>
              <a:ext uri="{FF2B5EF4-FFF2-40B4-BE49-F238E27FC236}">
                <a16:creationId xmlns:a16="http://schemas.microsoft.com/office/drawing/2014/main" id="{481ACBFE-7E12-45A9-B835-47DC6BBFB6A8}"/>
              </a:ext>
            </a:extLst>
          </p:cNvPr>
          <p:cNvSpPr/>
          <p:nvPr/>
        </p:nvSpPr>
        <p:spPr>
          <a:xfrm>
            <a:off x="2987112" y="4472585"/>
            <a:ext cx="3020379" cy="400110"/>
          </a:xfrm>
          <a:prstGeom prst="rect">
            <a:avLst/>
          </a:prstGeom>
        </p:spPr>
        <p:txBody>
          <a:bodyPr wrap="none">
            <a:spAutoFit/>
          </a:bodyPr>
          <a:lstStyle/>
          <a:p>
            <a:r>
              <a:rPr lang="en-US" altLang="zh-CN" sz="2000" dirty="0">
                <a:ea typeface="宋体" panose="02010600030101010101" pitchFamily="2" charset="-122"/>
              </a:rPr>
              <a:t>efficiency VS. complexity</a:t>
            </a:r>
            <a:endParaRPr lang="zh-CN" altLang="en-US" sz="2000" dirty="0"/>
          </a:p>
        </p:txBody>
      </p:sp>
    </p:spTree>
    <p:extLst>
      <p:ext uri="{BB962C8B-B14F-4D97-AF65-F5344CB8AC3E}">
        <p14:creationId xmlns:p14="http://schemas.microsoft.com/office/powerpoint/2010/main" val="3120785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 Control and Flow Control (3 of 3)</a:t>
            </a:r>
          </a:p>
        </p:txBody>
      </p:sp>
      <p:sp>
        <p:nvSpPr>
          <p:cNvPr id="5" name="Text Placeholder 4"/>
          <p:cNvSpPr>
            <a:spLocks noGrp="1"/>
          </p:cNvSpPr>
          <p:nvPr>
            <p:ph type="body" idx="1"/>
          </p:nvPr>
        </p:nvSpPr>
        <p:spPr>
          <a:xfrm>
            <a:off x="1981200" y="5956379"/>
            <a:ext cx="8229600" cy="639209"/>
          </a:xfrm>
        </p:spPr>
        <p:txBody>
          <a:bodyPr/>
          <a:lstStyle/>
          <a:p>
            <a:r>
              <a:rPr lang="en-US" dirty="0"/>
              <a:t>Dynamic buffer allocation. The arrows show the direction of transmission. An ellipsis (...) indicates a lost segment.</a:t>
            </a:r>
          </a:p>
        </p:txBody>
      </p:sp>
      <p:pic>
        <p:nvPicPr>
          <p:cNvPr id="2" name="Picture Placeholder 1" descr="Figure 6-16. Dynamic buffer allocation. The arrows show the direction of transmission. An ellipsis (...) indicates a lost segmen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961734" y="1800264"/>
            <a:ext cx="6275609" cy="3780693"/>
          </a:xfrm>
        </p:spPr>
      </p:pic>
      <p:sp>
        <p:nvSpPr>
          <p:cNvPr id="3" name="矩形 2">
            <a:extLst>
              <a:ext uri="{FF2B5EF4-FFF2-40B4-BE49-F238E27FC236}">
                <a16:creationId xmlns:a16="http://schemas.microsoft.com/office/drawing/2014/main" id="{E956546A-9B53-48DB-AE7E-8F51BAB844ED}"/>
              </a:ext>
            </a:extLst>
          </p:cNvPr>
          <p:cNvSpPr/>
          <p:nvPr/>
        </p:nvSpPr>
        <p:spPr>
          <a:xfrm>
            <a:off x="4513384" y="1178500"/>
            <a:ext cx="5826370" cy="338554"/>
          </a:xfrm>
          <a:prstGeom prst="rect">
            <a:avLst/>
          </a:prstGeom>
        </p:spPr>
        <p:txBody>
          <a:bodyPr wrap="square">
            <a:spAutoFit/>
          </a:bodyPr>
          <a:lstStyle/>
          <a:p>
            <a:pPr>
              <a:spcBef>
                <a:spcPct val="0"/>
              </a:spcBef>
            </a:pPr>
            <a:r>
              <a:rPr lang="en-US" altLang="zh-CN" sz="1600" dirty="0">
                <a:solidFill>
                  <a:srgbClr val="0000FF"/>
                </a:solidFill>
              </a:rPr>
              <a:t>Q: when does B’s application receive data from the buffer? </a:t>
            </a:r>
          </a:p>
        </p:txBody>
      </p:sp>
      <p:sp>
        <p:nvSpPr>
          <p:cNvPr id="6" name="矩形 5">
            <a:extLst>
              <a:ext uri="{FF2B5EF4-FFF2-40B4-BE49-F238E27FC236}">
                <a16:creationId xmlns:a16="http://schemas.microsoft.com/office/drawing/2014/main" id="{22DB586F-500E-4A2B-A49D-12A52FE9BD4C}"/>
              </a:ext>
            </a:extLst>
          </p:cNvPr>
          <p:cNvSpPr/>
          <p:nvPr/>
        </p:nvSpPr>
        <p:spPr>
          <a:xfrm>
            <a:off x="4560170" y="1461709"/>
            <a:ext cx="4838184" cy="338554"/>
          </a:xfrm>
          <a:prstGeom prst="rect">
            <a:avLst/>
          </a:prstGeom>
        </p:spPr>
        <p:txBody>
          <a:bodyPr wrap="none">
            <a:spAutoFit/>
          </a:bodyPr>
          <a:lstStyle/>
          <a:p>
            <a:r>
              <a:rPr lang="en-US" altLang="zh-CN" sz="1600" dirty="0">
                <a:solidFill>
                  <a:srgbClr val="0000FF"/>
                </a:solidFill>
              </a:rPr>
              <a:t>A: Between times 5&amp;6, 10&amp;11, 11&amp;12, and 15&amp;16. </a:t>
            </a:r>
            <a:endParaRPr lang="zh-CN" altLang="en-US" sz="1600" dirty="0">
              <a:solidFill>
                <a:srgbClr val="0000FF"/>
              </a:solidFill>
            </a:endParaRPr>
          </a:p>
        </p:txBody>
      </p:sp>
      <p:grpSp>
        <p:nvGrpSpPr>
          <p:cNvPr id="9" name="组合 8">
            <a:extLst>
              <a:ext uri="{FF2B5EF4-FFF2-40B4-BE49-F238E27FC236}">
                <a16:creationId xmlns:a16="http://schemas.microsoft.com/office/drawing/2014/main" id="{791AC824-E9D0-4D75-886F-871DBAB09E88}"/>
              </a:ext>
            </a:extLst>
          </p:cNvPr>
          <p:cNvGrpSpPr/>
          <p:nvPr/>
        </p:nvGrpSpPr>
        <p:grpSpPr>
          <a:xfrm>
            <a:off x="8456583" y="1800263"/>
            <a:ext cx="1083369" cy="3807964"/>
            <a:chOff x="4316761" y="1914656"/>
            <a:chExt cx="1301477" cy="4359845"/>
          </a:xfrm>
        </p:grpSpPr>
        <p:sp>
          <p:nvSpPr>
            <p:cNvPr id="10" name="TextBox 21">
              <a:extLst>
                <a:ext uri="{FF2B5EF4-FFF2-40B4-BE49-F238E27FC236}">
                  <a16:creationId xmlns:a16="http://schemas.microsoft.com/office/drawing/2014/main" id="{A8C8D731-2C90-4818-B720-C96C84386EB1}"/>
                </a:ext>
              </a:extLst>
            </p:cNvPr>
            <p:cNvSpPr txBox="1">
              <a:spLocks noChangeArrowheads="1"/>
            </p:cNvSpPr>
            <p:nvPr/>
          </p:nvSpPr>
          <p:spPr bwMode="auto">
            <a:xfrm>
              <a:off x="4415216" y="2586420"/>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0</a:t>
              </a:r>
            </a:p>
          </p:txBody>
        </p:sp>
        <p:sp>
          <p:nvSpPr>
            <p:cNvPr id="11" name="TextBox 22">
              <a:extLst>
                <a:ext uri="{FF2B5EF4-FFF2-40B4-BE49-F238E27FC236}">
                  <a16:creationId xmlns:a16="http://schemas.microsoft.com/office/drawing/2014/main" id="{BD580CEA-E975-4F46-B2DC-351D82A64AED}"/>
                </a:ext>
              </a:extLst>
            </p:cNvPr>
            <p:cNvSpPr txBox="1">
              <a:spLocks noChangeArrowheads="1"/>
            </p:cNvSpPr>
            <p:nvPr/>
          </p:nvSpPr>
          <p:spPr bwMode="auto">
            <a:xfrm>
              <a:off x="4700366" y="2586420"/>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1</a:t>
              </a:r>
            </a:p>
          </p:txBody>
        </p:sp>
        <p:sp>
          <p:nvSpPr>
            <p:cNvPr id="12" name="TextBox 23">
              <a:extLst>
                <a:ext uri="{FF2B5EF4-FFF2-40B4-BE49-F238E27FC236}">
                  <a16:creationId xmlns:a16="http://schemas.microsoft.com/office/drawing/2014/main" id="{AFD5526C-3A34-4D64-9C41-B476F0B7BC4D}"/>
                </a:ext>
              </a:extLst>
            </p:cNvPr>
            <p:cNvSpPr txBox="1">
              <a:spLocks noChangeArrowheads="1"/>
            </p:cNvSpPr>
            <p:nvPr/>
          </p:nvSpPr>
          <p:spPr bwMode="auto">
            <a:xfrm>
              <a:off x="4980581" y="2584985"/>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2</a:t>
              </a:r>
            </a:p>
          </p:txBody>
        </p:sp>
        <p:sp>
          <p:nvSpPr>
            <p:cNvPr id="13" name="TextBox 24">
              <a:extLst>
                <a:ext uri="{FF2B5EF4-FFF2-40B4-BE49-F238E27FC236}">
                  <a16:creationId xmlns:a16="http://schemas.microsoft.com/office/drawing/2014/main" id="{57F76C6C-CFDD-4A15-9AB7-11EAB8A20139}"/>
                </a:ext>
              </a:extLst>
            </p:cNvPr>
            <p:cNvSpPr txBox="1">
              <a:spLocks noChangeArrowheads="1"/>
            </p:cNvSpPr>
            <p:nvPr/>
          </p:nvSpPr>
          <p:spPr bwMode="auto">
            <a:xfrm>
              <a:off x="5260803" y="2586423"/>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14" name="TextBox 25">
              <a:extLst>
                <a:ext uri="{FF2B5EF4-FFF2-40B4-BE49-F238E27FC236}">
                  <a16:creationId xmlns:a16="http://schemas.microsoft.com/office/drawing/2014/main" id="{A38DB2A8-F600-40D7-A4FA-17C536EA1527}"/>
                </a:ext>
              </a:extLst>
            </p:cNvPr>
            <p:cNvSpPr txBox="1">
              <a:spLocks noChangeArrowheads="1"/>
            </p:cNvSpPr>
            <p:nvPr/>
          </p:nvSpPr>
          <p:spPr bwMode="auto">
            <a:xfrm>
              <a:off x="4412155" y="2833245"/>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0</a:t>
              </a:r>
            </a:p>
          </p:txBody>
        </p:sp>
        <p:sp>
          <p:nvSpPr>
            <p:cNvPr id="15" name="TextBox 26">
              <a:extLst>
                <a:ext uri="{FF2B5EF4-FFF2-40B4-BE49-F238E27FC236}">
                  <a16:creationId xmlns:a16="http://schemas.microsoft.com/office/drawing/2014/main" id="{32669C61-006D-4FE8-B035-BA1313D53346}"/>
                </a:ext>
              </a:extLst>
            </p:cNvPr>
            <p:cNvSpPr txBox="1">
              <a:spLocks noChangeArrowheads="1"/>
            </p:cNvSpPr>
            <p:nvPr/>
          </p:nvSpPr>
          <p:spPr bwMode="auto">
            <a:xfrm>
              <a:off x="4697303" y="2833245"/>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1</a:t>
              </a:r>
            </a:p>
          </p:txBody>
        </p:sp>
        <p:sp>
          <p:nvSpPr>
            <p:cNvPr id="16" name="TextBox 27">
              <a:extLst>
                <a:ext uri="{FF2B5EF4-FFF2-40B4-BE49-F238E27FC236}">
                  <a16:creationId xmlns:a16="http://schemas.microsoft.com/office/drawing/2014/main" id="{3729FBC6-9DA6-4FA1-900C-410144E717A1}"/>
                </a:ext>
              </a:extLst>
            </p:cNvPr>
            <p:cNvSpPr txBox="1">
              <a:spLocks noChangeArrowheads="1"/>
            </p:cNvSpPr>
            <p:nvPr/>
          </p:nvSpPr>
          <p:spPr bwMode="auto">
            <a:xfrm>
              <a:off x="4977519" y="2831811"/>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dirty="0">
                  <a:ea typeface="宋体" panose="02010600030101010101" pitchFamily="2" charset="-122"/>
                </a:rPr>
                <a:t>2</a:t>
              </a:r>
            </a:p>
          </p:txBody>
        </p:sp>
        <p:sp>
          <p:nvSpPr>
            <p:cNvPr id="17" name="TextBox 28">
              <a:extLst>
                <a:ext uri="{FF2B5EF4-FFF2-40B4-BE49-F238E27FC236}">
                  <a16:creationId xmlns:a16="http://schemas.microsoft.com/office/drawing/2014/main" id="{1360DFC2-FF64-4915-B4F3-A27611825E2E}"/>
                </a:ext>
              </a:extLst>
            </p:cNvPr>
            <p:cNvSpPr txBox="1">
              <a:spLocks noChangeArrowheads="1"/>
            </p:cNvSpPr>
            <p:nvPr/>
          </p:nvSpPr>
          <p:spPr bwMode="auto">
            <a:xfrm>
              <a:off x="5257741" y="2833249"/>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18" name="TextBox 29">
              <a:extLst>
                <a:ext uri="{FF2B5EF4-FFF2-40B4-BE49-F238E27FC236}">
                  <a16:creationId xmlns:a16="http://schemas.microsoft.com/office/drawing/2014/main" id="{C45CB3C9-D1AE-4C3A-A331-338776FCBAEB}"/>
                </a:ext>
              </a:extLst>
            </p:cNvPr>
            <p:cNvSpPr txBox="1">
              <a:spLocks noChangeArrowheads="1"/>
            </p:cNvSpPr>
            <p:nvPr/>
          </p:nvSpPr>
          <p:spPr bwMode="auto">
            <a:xfrm>
              <a:off x="4411127" y="3080063"/>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0</a:t>
              </a:r>
            </a:p>
          </p:txBody>
        </p:sp>
        <p:sp>
          <p:nvSpPr>
            <p:cNvPr id="19" name="TextBox 30">
              <a:extLst>
                <a:ext uri="{FF2B5EF4-FFF2-40B4-BE49-F238E27FC236}">
                  <a16:creationId xmlns:a16="http://schemas.microsoft.com/office/drawing/2014/main" id="{3D5C9B87-9A00-46FA-BE75-3783F77A7F93}"/>
                </a:ext>
              </a:extLst>
            </p:cNvPr>
            <p:cNvSpPr txBox="1">
              <a:spLocks noChangeArrowheads="1"/>
            </p:cNvSpPr>
            <p:nvPr/>
          </p:nvSpPr>
          <p:spPr bwMode="auto">
            <a:xfrm>
              <a:off x="4696277" y="3080063"/>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1</a:t>
              </a:r>
            </a:p>
          </p:txBody>
        </p:sp>
        <p:sp>
          <p:nvSpPr>
            <p:cNvPr id="20" name="TextBox 31">
              <a:extLst>
                <a:ext uri="{FF2B5EF4-FFF2-40B4-BE49-F238E27FC236}">
                  <a16:creationId xmlns:a16="http://schemas.microsoft.com/office/drawing/2014/main" id="{F1F76ABA-565C-4170-8F11-0FCB3DB262F4}"/>
                </a:ext>
              </a:extLst>
            </p:cNvPr>
            <p:cNvSpPr txBox="1">
              <a:spLocks noChangeArrowheads="1"/>
            </p:cNvSpPr>
            <p:nvPr/>
          </p:nvSpPr>
          <p:spPr bwMode="auto">
            <a:xfrm>
              <a:off x="4976493" y="3079041"/>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2</a:t>
              </a:r>
            </a:p>
          </p:txBody>
        </p:sp>
        <p:sp>
          <p:nvSpPr>
            <p:cNvPr id="21" name="TextBox 32">
              <a:extLst>
                <a:ext uri="{FF2B5EF4-FFF2-40B4-BE49-F238E27FC236}">
                  <a16:creationId xmlns:a16="http://schemas.microsoft.com/office/drawing/2014/main" id="{77C02CE2-682A-4421-8998-EFDAD9E83A63}"/>
                </a:ext>
              </a:extLst>
            </p:cNvPr>
            <p:cNvSpPr txBox="1">
              <a:spLocks noChangeArrowheads="1"/>
            </p:cNvSpPr>
            <p:nvPr/>
          </p:nvSpPr>
          <p:spPr bwMode="auto">
            <a:xfrm>
              <a:off x="5256715" y="3080067"/>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22" name="TextBox 33">
              <a:extLst>
                <a:ext uri="{FF2B5EF4-FFF2-40B4-BE49-F238E27FC236}">
                  <a16:creationId xmlns:a16="http://schemas.microsoft.com/office/drawing/2014/main" id="{55D01864-0B22-4CB3-B004-CB539ABFB047}"/>
                </a:ext>
              </a:extLst>
            </p:cNvPr>
            <p:cNvSpPr txBox="1">
              <a:spLocks noChangeArrowheads="1"/>
            </p:cNvSpPr>
            <p:nvPr/>
          </p:nvSpPr>
          <p:spPr bwMode="auto">
            <a:xfrm>
              <a:off x="4410110" y="3332633"/>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dirty="0">
                  <a:ea typeface="宋体" panose="02010600030101010101" pitchFamily="2" charset="-122"/>
                </a:rPr>
                <a:t>0</a:t>
              </a:r>
            </a:p>
          </p:txBody>
        </p:sp>
        <p:sp>
          <p:nvSpPr>
            <p:cNvPr id="23" name="TextBox 34">
              <a:extLst>
                <a:ext uri="{FF2B5EF4-FFF2-40B4-BE49-F238E27FC236}">
                  <a16:creationId xmlns:a16="http://schemas.microsoft.com/office/drawing/2014/main" id="{D944E816-DCB8-4673-B6BE-00B6A5636790}"/>
                </a:ext>
              </a:extLst>
            </p:cNvPr>
            <p:cNvSpPr txBox="1">
              <a:spLocks noChangeArrowheads="1"/>
            </p:cNvSpPr>
            <p:nvPr/>
          </p:nvSpPr>
          <p:spPr bwMode="auto">
            <a:xfrm>
              <a:off x="4695259" y="3332633"/>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1</a:t>
              </a:r>
            </a:p>
          </p:txBody>
        </p:sp>
        <p:sp>
          <p:nvSpPr>
            <p:cNvPr id="24" name="TextBox 35">
              <a:extLst>
                <a:ext uri="{FF2B5EF4-FFF2-40B4-BE49-F238E27FC236}">
                  <a16:creationId xmlns:a16="http://schemas.microsoft.com/office/drawing/2014/main" id="{F501C827-B9DB-40AE-924D-F081EC2C3FA8}"/>
                </a:ext>
              </a:extLst>
            </p:cNvPr>
            <p:cNvSpPr txBox="1">
              <a:spLocks noChangeArrowheads="1"/>
            </p:cNvSpPr>
            <p:nvPr/>
          </p:nvSpPr>
          <p:spPr bwMode="auto">
            <a:xfrm>
              <a:off x="4975475" y="3331199"/>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2</a:t>
              </a:r>
            </a:p>
          </p:txBody>
        </p:sp>
        <p:sp>
          <p:nvSpPr>
            <p:cNvPr id="25" name="TextBox 36">
              <a:extLst>
                <a:ext uri="{FF2B5EF4-FFF2-40B4-BE49-F238E27FC236}">
                  <a16:creationId xmlns:a16="http://schemas.microsoft.com/office/drawing/2014/main" id="{1D885AF3-10A1-45B7-8AC1-5524E19A6981}"/>
                </a:ext>
              </a:extLst>
            </p:cNvPr>
            <p:cNvSpPr txBox="1">
              <a:spLocks noChangeArrowheads="1"/>
            </p:cNvSpPr>
            <p:nvPr/>
          </p:nvSpPr>
          <p:spPr bwMode="auto">
            <a:xfrm>
              <a:off x="5255697" y="3332637"/>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26" name="TextBox 37">
              <a:extLst>
                <a:ext uri="{FF2B5EF4-FFF2-40B4-BE49-F238E27FC236}">
                  <a16:creationId xmlns:a16="http://schemas.microsoft.com/office/drawing/2014/main" id="{93318F28-B986-4398-AAA5-87BA21912377}"/>
                </a:ext>
              </a:extLst>
            </p:cNvPr>
            <p:cNvSpPr txBox="1">
              <a:spLocks noChangeArrowheads="1"/>
            </p:cNvSpPr>
            <p:nvPr/>
          </p:nvSpPr>
          <p:spPr bwMode="auto">
            <a:xfrm>
              <a:off x="4415031" y="3585397"/>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1</a:t>
              </a:r>
            </a:p>
          </p:txBody>
        </p:sp>
        <p:sp>
          <p:nvSpPr>
            <p:cNvPr id="27" name="TextBox 38">
              <a:extLst>
                <a:ext uri="{FF2B5EF4-FFF2-40B4-BE49-F238E27FC236}">
                  <a16:creationId xmlns:a16="http://schemas.microsoft.com/office/drawing/2014/main" id="{E6EE3AE0-3BE3-49C4-9096-59C0B26B34E3}"/>
                </a:ext>
              </a:extLst>
            </p:cNvPr>
            <p:cNvSpPr txBox="1">
              <a:spLocks noChangeArrowheads="1"/>
            </p:cNvSpPr>
            <p:nvPr/>
          </p:nvSpPr>
          <p:spPr bwMode="auto">
            <a:xfrm>
              <a:off x="4700179" y="3585397"/>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2</a:t>
              </a:r>
            </a:p>
          </p:txBody>
        </p:sp>
        <p:sp>
          <p:nvSpPr>
            <p:cNvPr id="28" name="TextBox 39">
              <a:extLst>
                <a:ext uri="{FF2B5EF4-FFF2-40B4-BE49-F238E27FC236}">
                  <a16:creationId xmlns:a16="http://schemas.microsoft.com/office/drawing/2014/main" id="{70A7A6DF-A363-41D5-8725-AE5AE2219CC3}"/>
                </a:ext>
              </a:extLst>
            </p:cNvPr>
            <p:cNvSpPr txBox="1">
              <a:spLocks noChangeArrowheads="1"/>
            </p:cNvSpPr>
            <p:nvPr/>
          </p:nvSpPr>
          <p:spPr bwMode="auto">
            <a:xfrm>
              <a:off x="4980395" y="3583963"/>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29" name="TextBox 40">
              <a:extLst>
                <a:ext uri="{FF2B5EF4-FFF2-40B4-BE49-F238E27FC236}">
                  <a16:creationId xmlns:a16="http://schemas.microsoft.com/office/drawing/2014/main" id="{9E460020-14FD-48C2-B6C9-CE0A38ACFA5B}"/>
                </a:ext>
              </a:extLst>
            </p:cNvPr>
            <p:cNvSpPr txBox="1">
              <a:spLocks noChangeArrowheads="1"/>
            </p:cNvSpPr>
            <p:nvPr/>
          </p:nvSpPr>
          <p:spPr bwMode="auto">
            <a:xfrm>
              <a:off x="5260617" y="3585401"/>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4</a:t>
              </a:r>
            </a:p>
          </p:txBody>
        </p:sp>
        <p:sp>
          <p:nvSpPr>
            <p:cNvPr id="30" name="TextBox 41">
              <a:extLst>
                <a:ext uri="{FF2B5EF4-FFF2-40B4-BE49-F238E27FC236}">
                  <a16:creationId xmlns:a16="http://schemas.microsoft.com/office/drawing/2014/main" id="{0A554205-E80F-4584-B668-E0106922C112}"/>
                </a:ext>
              </a:extLst>
            </p:cNvPr>
            <p:cNvSpPr txBox="1">
              <a:spLocks noChangeArrowheads="1"/>
            </p:cNvSpPr>
            <p:nvPr/>
          </p:nvSpPr>
          <p:spPr bwMode="auto">
            <a:xfrm>
              <a:off x="4414246" y="3828237"/>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1</a:t>
              </a:r>
            </a:p>
          </p:txBody>
        </p:sp>
        <p:sp>
          <p:nvSpPr>
            <p:cNvPr id="31" name="TextBox 42">
              <a:extLst>
                <a:ext uri="{FF2B5EF4-FFF2-40B4-BE49-F238E27FC236}">
                  <a16:creationId xmlns:a16="http://schemas.microsoft.com/office/drawing/2014/main" id="{4F5D9FC4-3B0B-4FC0-8804-A93D8E4C263E}"/>
                </a:ext>
              </a:extLst>
            </p:cNvPr>
            <p:cNvSpPr txBox="1">
              <a:spLocks noChangeArrowheads="1"/>
            </p:cNvSpPr>
            <p:nvPr/>
          </p:nvSpPr>
          <p:spPr bwMode="auto">
            <a:xfrm>
              <a:off x="4699395" y="3828237"/>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2</a:t>
              </a:r>
            </a:p>
          </p:txBody>
        </p:sp>
        <p:sp>
          <p:nvSpPr>
            <p:cNvPr id="32" name="TextBox 43">
              <a:extLst>
                <a:ext uri="{FF2B5EF4-FFF2-40B4-BE49-F238E27FC236}">
                  <a16:creationId xmlns:a16="http://schemas.microsoft.com/office/drawing/2014/main" id="{B8EEEE6E-3800-4778-BDF9-A33A32F2E2C7}"/>
                </a:ext>
              </a:extLst>
            </p:cNvPr>
            <p:cNvSpPr txBox="1">
              <a:spLocks noChangeArrowheads="1"/>
            </p:cNvSpPr>
            <p:nvPr/>
          </p:nvSpPr>
          <p:spPr bwMode="auto">
            <a:xfrm>
              <a:off x="4979611" y="3826330"/>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33" name="TextBox 44">
              <a:extLst>
                <a:ext uri="{FF2B5EF4-FFF2-40B4-BE49-F238E27FC236}">
                  <a16:creationId xmlns:a16="http://schemas.microsoft.com/office/drawing/2014/main" id="{E4B39560-BC8D-44C5-A600-74258B4CD798}"/>
                </a:ext>
              </a:extLst>
            </p:cNvPr>
            <p:cNvSpPr txBox="1">
              <a:spLocks noChangeArrowheads="1"/>
            </p:cNvSpPr>
            <p:nvPr/>
          </p:nvSpPr>
          <p:spPr bwMode="auto">
            <a:xfrm>
              <a:off x="5259833" y="3828240"/>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4</a:t>
              </a:r>
            </a:p>
          </p:txBody>
        </p:sp>
        <p:sp>
          <p:nvSpPr>
            <p:cNvPr id="34" name="TextBox 45">
              <a:extLst>
                <a:ext uri="{FF2B5EF4-FFF2-40B4-BE49-F238E27FC236}">
                  <a16:creationId xmlns:a16="http://schemas.microsoft.com/office/drawing/2014/main" id="{D4F88322-0703-4496-BEEE-7EB70C6CDCBD}"/>
                </a:ext>
              </a:extLst>
            </p:cNvPr>
            <p:cNvSpPr txBox="1">
              <a:spLocks noChangeArrowheads="1"/>
            </p:cNvSpPr>
            <p:nvPr/>
          </p:nvSpPr>
          <p:spPr bwMode="auto">
            <a:xfrm>
              <a:off x="4419165" y="4074869"/>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1</a:t>
              </a:r>
            </a:p>
          </p:txBody>
        </p:sp>
        <p:sp>
          <p:nvSpPr>
            <p:cNvPr id="35" name="TextBox 46">
              <a:extLst>
                <a:ext uri="{FF2B5EF4-FFF2-40B4-BE49-F238E27FC236}">
                  <a16:creationId xmlns:a16="http://schemas.microsoft.com/office/drawing/2014/main" id="{49833E10-DF0C-4E0F-8FA5-9CA22FE1EE18}"/>
                </a:ext>
              </a:extLst>
            </p:cNvPr>
            <p:cNvSpPr txBox="1">
              <a:spLocks noChangeArrowheads="1"/>
            </p:cNvSpPr>
            <p:nvPr/>
          </p:nvSpPr>
          <p:spPr bwMode="auto">
            <a:xfrm>
              <a:off x="4704315" y="4074869"/>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2</a:t>
              </a:r>
            </a:p>
          </p:txBody>
        </p:sp>
        <p:sp>
          <p:nvSpPr>
            <p:cNvPr id="36" name="TextBox 47">
              <a:extLst>
                <a:ext uri="{FF2B5EF4-FFF2-40B4-BE49-F238E27FC236}">
                  <a16:creationId xmlns:a16="http://schemas.microsoft.com/office/drawing/2014/main" id="{4EF31FF2-EEC6-4D35-949E-878EF7C89950}"/>
                </a:ext>
              </a:extLst>
            </p:cNvPr>
            <p:cNvSpPr txBox="1">
              <a:spLocks noChangeArrowheads="1"/>
            </p:cNvSpPr>
            <p:nvPr/>
          </p:nvSpPr>
          <p:spPr bwMode="auto">
            <a:xfrm>
              <a:off x="4984531" y="4073435"/>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37" name="TextBox 48">
              <a:extLst>
                <a:ext uri="{FF2B5EF4-FFF2-40B4-BE49-F238E27FC236}">
                  <a16:creationId xmlns:a16="http://schemas.microsoft.com/office/drawing/2014/main" id="{856BC16B-C5A5-46CC-8628-2C99348AE3DB}"/>
                </a:ext>
              </a:extLst>
            </p:cNvPr>
            <p:cNvSpPr txBox="1">
              <a:spLocks noChangeArrowheads="1"/>
            </p:cNvSpPr>
            <p:nvPr/>
          </p:nvSpPr>
          <p:spPr bwMode="auto">
            <a:xfrm>
              <a:off x="5264753" y="4074873"/>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4</a:t>
              </a:r>
            </a:p>
          </p:txBody>
        </p:sp>
        <p:sp>
          <p:nvSpPr>
            <p:cNvPr id="38" name="TextBox 49">
              <a:extLst>
                <a:ext uri="{FF2B5EF4-FFF2-40B4-BE49-F238E27FC236}">
                  <a16:creationId xmlns:a16="http://schemas.microsoft.com/office/drawing/2014/main" id="{75AE82FE-DBF7-4608-9D2E-3CAE93F3CC5C}"/>
                </a:ext>
              </a:extLst>
            </p:cNvPr>
            <p:cNvSpPr txBox="1">
              <a:spLocks noChangeArrowheads="1"/>
            </p:cNvSpPr>
            <p:nvPr/>
          </p:nvSpPr>
          <p:spPr bwMode="auto">
            <a:xfrm>
              <a:off x="4416104" y="4321695"/>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1</a:t>
              </a:r>
            </a:p>
          </p:txBody>
        </p:sp>
        <p:sp>
          <p:nvSpPr>
            <p:cNvPr id="39" name="TextBox 50">
              <a:extLst>
                <a:ext uri="{FF2B5EF4-FFF2-40B4-BE49-F238E27FC236}">
                  <a16:creationId xmlns:a16="http://schemas.microsoft.com/office/drawing/2014/main" id="{5F497C2D-6D57-4CC9-A3FC-8B6637EA9F01}"/>
                </a:ext>
              </a:extLst>
            </p:cNvPr>
            <p:cNvSpPr txBox="1">
              <a:spLocks noChangeArrowheads="1"/>
            </p:cNvSpPr>
            <p:nvPr/>
          </p:nvSpPr>
          <p:spPr bwMode="auto">
            <a:xfrm>
              <a:off x="4701253" y="4321695"/>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2</a:t>
              </a:r>
            </a:p>
          </p:txBody>
        </p:sp>
        <p:sp>
          <p:nvSpPr>
            <p:cNvPr id="40" name="TextBox 51">
              <a:extLst>
                <a:ext uri="{FF2B5EF4-FFF2-40B4-BE49-F238E27FC236}">
                  <a16:creationId xmlns:a16="http://schemas.microsoft.com/office/drawing/2014/main" id="{67C95B59-77A9-4991-8207-8080E4303028}"/>
                </a:ext>
              </a:extLst>
            </p:cNvPr>
            <p:cNvSpPr txBox="1">
              <a:spLocks noChangeArrowheads="1"/>
            </p:cNvSpPr>
            <p:nvPr/>
          </p:nvSpPr>
          <p:spPr bwMode="auto">
            <a:xfrm>
              <a:off x="4981469" y="4320261"/>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41" name="TextBox 52">
              <a:extLst>
                <a:ext uri="{FF2B5EF4-FFF2-40B4-BE49-F238E27FC236}">
                  <a16:creationId xmlns:a16="http://schemas.microsoft.com/office/drawing/2014/main" id="{98F90EDA-7618-4693-AC8B-05767B83C26D}"/>
                </a:ext>
              </a:extLst>
            </p:cNvPr>
            <p:cNvSpPr txBox="1">
              <a:spLocks noChangeArrowheads="1"/>
            </p:cNvSpPr>
            <p:nvPr/>
          </p:nvSpPr>
          <p:spPr bwMode="auto">
            <a:xfrm>
              <a:off x="5261691" y="4321699"/>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4</a:t>
              </a:r>
            </a:p>
          </p:txBody>
        </p:sp>
        <p:sp>
          <p:nvSpPr>
            <p:cNvPr id="42" name="TextBox 53">
              <a:extLst>
                <a:ext uri="{FF2B5EF4-FFF2-40B4-BE49-F238E27FC236}">
                  <a16:creationId xmlns:a16="http://schemas.microsoft.com/office/drawing/2014/main" id="{E6DEC7B9-E777-4D81-8EE3-0F3646D23FC0}"/>
                </a:ext>
              </a:extLst>
            </p:cNvPr>
            <p:cNvSpPr txBox="1">
              <a:spLocks noChangeArrowheads="1"/>
            </p:cNvSpPr>
            <p:nvPr/>
          </p:nvSpPr>
          <p:spPr bwMode="auto">
            <a:xfrm>
              <a:off x="4415079" y="4556637"/>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1</a:t>
              </a:r>
            </a:p>
          </p:txBody>
        </p:sp>
        <p:sp>
          <p:nvSpPr>
            <p:cNvPr id="43" name="TextBox 54">
              <a:extLst>
                <a:ext uri="{FF2B5EF4-FFF2-40B4-BE49-F238E27FC236}">
                  <a16:creationId xmlns:a16="http://schemas.microsoft.com/office/drawing/2014/main" id="{AB3C7FE2-F726-4D80-A49A-0C6D0683BBFD}"/>
                </a:ext>
              </a:extLst>
            </p:cNvPr>
            <p:cNvSpPr txBox="1">
              <a:spLocks noChangeArrowheads="1"/>
            </p:cNvSpPr>
            <p:nvPr/>
          </p:nvSpPr>
          <p:spPr bwMode="auto">
            <a:xfrm>
              <a:off x="4700227" y="4556637"/>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2</a:t>
              </a:r>
            </a:p>
          </p:txBody>
        </p:sp>
        <p:sp>
          <p:nvSpPr>
            <p:cNvPr id="44" name="TextBox 55">
              <a:extLst>
                <a:ext uri="{FF2B5EF4-FFF2-40B4-BE49-F238E27FC236}">
                  <a16:creationId xmlns:a16="http://schemas.microsoft.com/office/drawing/2014/main" id="{C5BF3D9E-5E08-4358-9C62-1BD4C20CCF18}"/>
                </a:ext>
              </a:extLst>
            </p:cNvPr>
            <p:cNvSpPr txBox="1">
              <a:spLocks noChangeArrowheads="1"/>
            </p:cNvSpPr>
            <p:nvPr/>
          </p:nvSpPr>
          <p:spPr bwMode="auto">
            <a:xfrm>
              <a:off x="4980443" y="4555615"/>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45" name="TextBox 56">
              <a:extLst>
                <a:ext uri="{FF2B5EF4-FFF2-40B4-BE49-F238E27FC236}">
                  <a16:creationId xmlns:a16="http://schemas.microsoft.com/office/drawing/2014/main" id="{A0972ACD-559F-4E6A-AFF0-B912412F1B35}"/>
                </a:ext>
              </a:extLst>
            </p:cNvPr>
            <p:cNvSpPr txBox="1">
              <a:spLocks noChangeArrowheads="1"/>
            </p:cNvSpPr>
            <p:nvPr/>
          </p:nvSpPr>
          <p:spPr bwMode="auto">
            <a:xfrm>
              <a:off x="5260665" y="4556641"/>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4</a:t>
              </a:r>
            </a:p>
          </p:txBody>
        </p:sp>
        <p:sp>
          <p:nvSpPr>
            <p:cNvPr id="46" name="TextBox 57">
              <a:extLst>
                <a:ext uri="{FF2B5EF4-FFF2-40B4-BE49-F238E27FC236}">
                  <a16:creationId xmlns:a16="http://schemas.microsoft.com/office/drawing/2014/main" id="{B5556980-2532-40BD-830B-D568EFF22496}"/>
                </a:ext>
              </a:extLst>
            </p:cNvPr>
            <p:cNvSpPr txBox="1">
              <a:spLocks noChangeArrowheads="1"/>
            </p:cNvSpPr>
            <p:nvPr/>
          </p:nvSpPr>
          <p:spPr bwMode="auto">
            <a:xfrm>
              <a:off x="4414060" y="4803269"/>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2</a:t>
              </a:r>
            </a:p>
          </p:txBody>
        </p:sp>
        <p:sp>
          <p:nvSpPr>
            <p:cNvPr id="47" name="TextBox 58">
              <a:extLst>
                <a:ext uri="{FF2B5EF4-FFF2-40B4-BE49-F238E27FC236}">
                  <a16:creationId xmlns:a16="http://schemas.microsoft.com/office/drawing/2014/main" id="{BD49EDB1-0179-4EDE-87E7-7CB18674E188}"/>
                </a:ext>
              </a:extLst>
            </p:cNvPr>
            <p:cNvSpPr txBox="1">
              <a:spLocks noChangeArrowheads="1"/>
            </p:cNvSpPr>
            <p:nvPr/>
          </p:nvSpPr>
          <p:spPr bwMode="auto">
            <a:xfrm>
              <a:off x="4699209" y="4803269"/>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48" name="TextBox 59">
              <a:extLst>
                <a:ext uri="{FF2B5EF4-FFF2-40B4-BE49-F238E27FC236}">
                  <a16:creationId xmlns:a16="http://schemas.microsoft.com/office/drawing/2014/main" id="{DFF3BBA0-44B5-4870-BF4C-A6452E4E19EF}"/>
                </a:ext>
              </a:extLst>
            </p:cNvPr>
            <p:cNvSpPr txBox="1">
              <a:spLocks noChangeArrowheads="1"/>
            </p:cNvSpPr>
            <p:nvPr/>
          </p:nvSpPr>
          <p:spPr bwMode="auto">
            <a:xfrm>
              <a:off x="4979425" y="4801834"/>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4</a:t>
              </a:r>
            </a:p>
          </p:txBody>
        </p:sp>
        <p:sp>
          <p:nvSpPr>
            <p:cNvPr id="49" name="TextBox 60">
              <a:extLst>
                <a:ext uri="{FF2B5EF4-FFF2-40B4-BE49-F238E27FC236}">
                  <a16:creationId xmlns:a16="http://schemas.microsoft.com/office/drawing/2014/main" id="{4ACBC373-EE03-46C6-8BAA-033978BA5C57}"/>
                </a:ext>
              </a:extLst>
            </p:cNvPr>
            <p:cNvSpPr txBox="1">
              <a:spLocks noChangeArrowheads="1"/>
            </p:cNvSpPr>
            <p:nvPr/>
          </p:nvSpPr>
          <p:spPr bwMode="auto">
            <a:xfrm>
              <a:off x="5259647" y="4803273"/>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5</a:t>
              </a:r>
            </a:p>
          </p:txBody>
        </p:sp>
        <p:sp>
          <p:nvSpPr>
            <p:cNvPr id="50" name="TextBox 61">
              <a:extLst>
                <a:ext uri="{FF2B5EF4-FFF2-40B4-BE49-F238E27FC236}">
                  <a16:creationId xmlns:a16="http://schemas.microsoft.com/office/drawing/2014/main" id="{AB755D17-6373-42DB-9EBF-3C2AA51F2B0C}"/>
                </a:ext>
              </a:extLst>
            </p:cNvPr>
            <p:cNvSpPr txBox="1">
              <a:spLocks noChangeArrowheads="1"/>
            </p:cNvSpPr>
            <p:nvPr/>
          </p:nvSpPr>
          <p:spPr bwMode="auto">
            <a:xfrm>
              <a:off x="4418980" y="5050095"/>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51" name="TextBox 62">
              <a:extLst>
                <a:ext uri="{FF2B5EF4-FFF2-40B4-BE49-F238E27FC236}">
                  <a16:creationId xmlns:a16="http://schemas.microsoft.com/office/drawing/2014/main" id="{9AAE0BFD-C6BB-4410-8482-28F8F9BCD352}"/>
                </a:ext>
              </a:extLst>
            </p:cNvPr>
            <p:cNvSpPr txBox="1">
              <a:spLocks noChangeArrowheads="1"/>
            </p:cNvSpPr>
            <p:nvPr/>
          </p:nvSpPr>
          <p:spPr bwMode="auto">
            <a:xfrm>
              <a:off x="4704129" y="5050095"/>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4</a:t>
              </a:r>
            </a:p>
          </p:txBody>
        </p:sp>
        <p:sp>
          <p:nvSpPr>
            <p:cNvPr id="52" name="TextBox 63">
              <a:extLst>
                <a:ext uri="{FF2B5EF4-FFF2-40B4-BE49-F238E27FC236}">
                  <a16:creationId xmlns:a16="http://schemas.microsoft.com/office/drawing/2014/main" id="{2410D405-B031-4660-AD3E-7A2F7520AD34}"/>
                </a:ext>
              </a:extLst>
            </p:cNvPr>
            <p:cNvSpPr txBox="1">
              <a:spLocks noChangeArrowheads="1"/>
            </p:cNvSpPr>
            <p:nvPr/>
          </p:nvSpPr>
          <p:spPr bwMode="auto">
            <a:xfrm>
              <a:off x="4984345" y="5048661"/>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5</a:t>
              </a:r>
            </a:p>
          </p:txBody>
        </p:sp>
        <p:sp>
          <p:nvSpPr>
            <p:cNvPr id="53" name="TextBox 64">
              <a:extLst>
                <a:ext uri="{FF2B5EF4-FFF2-40B4-BE49-F238E27FC236}">
                  <a16:creationId xmlns:a16="http://schemas.microsoft.com/office/drawing/2014/main" id="{C1C11D7C-ABBB-4510-A8EE-472651BF29E3}"/>
                </a:ext>
              </a:extLst>
            </p:cNvPr>
            <p:cNvSpPr txBox="1">
              <a:spLocks noChangeArrowheads="1"/>
            </p:cNvSpPr>
            <p:nvPr/>
          </p:nvSpPr>
          <p:spPr bwMode="auto">
            <a:xfrm>
              <a:off x="5264567" y="5050100"/>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6</a:t>
              </a:r>
            </a:p>
          </p:txBody>
        </p:sp>
        <p:sp>
          <p:nvSpPr>
            <p:cNvPr id="54" name="TextBox 65">
              <a:extLst>
                <a:ext uri="{FF2B5EF4-FFF2-40B4-BE49-F238E27FC236}">
                  <a16:creationId xmlns:a16="http://schemas.microsoft.com/office/drawing/2014/main" id="{17947E2B-F168-4453-8BD2-1DB381B08F0B}"/>
                </a:ext>
              </a:extLst>
            </p:cNvPr>
            <p:cNvSpPr txBox="1">
              <a:spLocks noChangeArrowheads="1"/>
            </p:cNvSpPr>
            <p:nvPr/>
          </p:nvSpPr>
          <p:spPr bwMode="auto">
            <a:xfrm>
              <a:off x="4420063" y="5299429"/>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55" name="TextBox 66">
              <a:extLst>
                <a:ext uri="{FF2B5EF4-FFF2-40B4-BE49-F238E27FC236}">
                  <a16:creationId xmlns:a16="http://schemas.microsoft.com/office/drawing/2014/main" id="{D8D9DEDC-E3DE-4DD1-9F97-E555CF1F16D0}"/>
                </a:ext>
              </a:extLst>
            </p:cNvPr>
            <p:cNvSpPr txBox="1">
              <a:spLocks noChangeArrowheads="1"/>
            </p:cNvSpPr>
            <p:nvPr/>
          </p:nvSpPr>
          <p:spPr bwMode="auto">
            <a:xfrm>
              <a:off x="4705212" y="5299429"/>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4</a:t>
              </a:r>
            </a:p>
          </p:txBody>
        </p:sp>
        <p:sp>
          <p:nvSpPr>
            <p:cNvPr id="56" name="TextBox 67">
              <a:extLst>
                <a:ext uri="{FF2B5EF4-FFF2-40B4-BE49-F238E27FC236}">
                  <a16:creationId xmlns:a16="http://schemas.microsoft.com/office/drawing/2014/main" id="{B95E7F2E-2981-4DA1-8846-9D0A93B87AC7}"/>
                </a:ext>
              </a:extLst>
            </p:cNvPr>
            <p:cNvSpPr txBox="1">
              <a:spLocks noChangeArrowheads="1"/>
            </p:cNvSpPr>
            <p:nvPr/>
          </p:nvSpPr>
          <p:spPr bwMode="auto">
            <a:xfrm>
              <a:off x="4985429" y="5297995"/>
              <a:ext cx="341239"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5</a:t>
              </a:r>
            </a:p>
          </p:txBody>
        </p:sp>
        <p:sp>
          <p:nvSpPr>
            <p:cNvPr id="57" name="TextBox 68">
              <a:extLst>
                <a:ext uri="{FF2B5EF4-FFF2-40B4-BE49-F238E27FC236}">
                  <a16:creationId xmlns:a16="http://schemas.microsoft.com/office/drawing/2014/main" id="{11DC65A1-B2F3-40E8-9EC3-3B23D39654EF}"/>
                </a:ext>
              </a:extLst>
            </p:cNvPr>
            <p:cNvSpPr txBox="1">
              <a:spLocks noChangeArrowheads="1"/>
            </p:cNvSpPr>
            <p:nvPr/>
          </p:nvSpPr>
          <p:spPr bwMode="auto">
            <a:xfrm>
              <a:off x="5265650" y="5299433"/>
              <a:ext cx="341239"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6</a:t>
              </a:r>
            </a:p>
          </p:txBody>
        </p:sp>
        <p:sp>
          <p:nvSpPr>
            <p:cNvPr id="58" name="TextBox 69">
              <a:extLst>
                <a:ext uri="{FF2B5EF4-FFF2-40B4-BE49-F238E27FC236}">
                  <a16:creationId xmlns:a16="http://schemas.microsoft.com/office/drawing/2014/main" id="{4BF9C6A3-2D3F-48BF-B3B6-49EE17CE4929}"/>
                </a:ext>
              </a:extLst>
            </p:cNvPr>
            <p:cNvSpPr txBox="1">
              <a:spLocks noChangeArrowheads="1"/>
            </p:cNvSpPr>
            <p:nvPr/>
          </p:nvSpPr>
          <p:spPr bwMode="auto">
            <a:xfrm>
              <a:off x="4419037" y="5534371"/>
              <a:ext cx="341238"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59" name="TextBox 70">
              <a:extLst>
                <a:ext uri="{FF2B5EF4-FFF2-40B4-BE49-F238E27FC236}">
                  <a16:creationId xmlns:a16="http://schemas.microsoft.com/office/drawing/2014/main" id="{399EECB2-F138-4AD2-BDD5-73F7FA6E5A88}"/>
                </a:ext>
              </a:extLst>
            </p:cNvPr>
            <p:cNvSpPr txBox="1">
              <a:spLocks noChangeArrowheads="1"/>
            </p:cNvSpPr>
            <p:nvPr/>
          </p:nvSpPr>
          <p:spPr bwMode="auto">
            <a:xfrm>
              <a:off x="4704186" y="5534371"/>
              <a:ext cx="341238"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4</a:t>
              </a:r>
            </a:p>
          </p:txBody>
        </p:sp>
        <p:sp>
          <p:nvSpPr>
            <p:cNvPr id="60" name="TextBox 71">
              <a:extLst>
                <a:ext uri="{FF2B5EF4-FFF2-40B4-BE49-F238E27FC236}">
                  <a16:creationId xmlns:a16="http://schemas.microsoft.com/office/drawing/2014/main" id="{BEEFF4F0-0722-49C7-9E9A-EC1D2DC0D358}"/>
                </a:ext>
              </a:extLst>
            </p:cNvPr>
            <p:cNvSpPr txBox="1">
              <a:spLocks noChangeArrowheads="1"/>
            </p:cNvSpPr>
            <p:nvPr/>
          </p:nvSpPr>
          <p:spPr bwMode="auto">
            <a:xfrm>
              <a:off x="4984401" y="5533350"/>
              <a:ext cx="341238"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5</a:t>
              </a:r>
            </a:p>
          </p:txBody>
        </p:sp>
        <p:sp>
          <p:nvSpPr>
            <p:cNvPr id="61" name="TextBox 72">
              <a:extLst>
                <a:ext uri="{FF2B5EF4-FFF2-40B4-BE49-F238E27FC236}">
                  <a16:creationId xmlns:a16="http://schemas.microsoft.com/office/drawing/2014/main" id="{1907DFBA-6D5F-4349-B844-9F65561AB682}"/>
                </a:ext>
              </a:extLst>
            </p:cNvPr>
            <p:cNvSpPr txBox="1">
              <a:spLocks noChangeArrowheads="1"/>
            </p:cNvSpPr>
            <p:nvPr/>
          </p:nvSpPr>
          <p:spPr bwMode="auto">
            <a:xfrm>
              <a:off x="5264623" y="5534375"/>
              <a:ext cx="341238"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6</a:t>
              </a:r>
            </a:p>
          </p:txBody>
        </p:sp>
        <p:sp>
          <p:nvSpPr>
            <p:cNvPr id="62" name="TextBox 73">
              <a:extLst>
                <a:ext uri="{FF2B5EF4-FFF2-40B4-BE49-F238E27FC236}">
                  <a16:creationId xmlns:a16="http://schemas.microsoft.com/office/drawing/2014/main" id="{2964D1A2-2E7A-418B-BA4A-F4893191976C}"/>
                </a:ext>
              </a:extLst>
            </p:cNvPr>
            <p:cNvSpPr txBox="1">
              <a:spLocks noChangeArrowheads="1"/>
            </p:cNvSpPr>
            <p:nvPr/>
          </p:nvSpPr>
          <p:spPr bwMode="auto">
            <a:xfrm>
              <a:off x="4418019" y="5781003"/>
              <a:ext cx="341238"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3</a:t>
              </a:r>
            </a:p>
          </p:txBody>
        </p:sp>
        <p:sp>
          <p:nvSpPr>
            <p:cNvPr id="63" name="TextBox 74">
              <a:extLst>
                <a:ext uri="{FF2B5EF4-FFF2-40B4-BE49-F238E27FC236}">
                  <a16:creationId xmlns:a16="http://schemas.microsoft.com/office/drawing/2014/main" id="{C1ED88D2-2836-4ED8-ABEB-50DF1C2AA288}"/>
                </a:ext>
              </a:extLst>
            </p:cNvPr>
            <p:cNvSpPr txBox="1">
              <a:spLocks noChangeArrowheads="1"/>
            </p:cNvSpPr>
            <p:nvPr/>
          </p:nvSpPr>
          <p:spPr bwMode="auto">
            <a:xfrm>
              <a:off x="4703168" y="5781003"/>
              <a:ext cx="341238"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4</a:t>
              </a:r>
            </a:p>
          </p:txBody>
        </p:sp>
        <p:sp>
          <p:nvSpPr>
            <p:cNvPr id="64" name="TextBox 75">
              <a:extLst>
                <a:ext uri="{FF2B5EF4-FFF2-40B4-BE49-F238E27FC236}">
                  <a16:creationId xmlns:a16="http://schemas.microsoft.com/office/drawing/2014/main" id="{4C92843B-392C-4F8A-9171-5F2DBC5D7EBD}"/>
                </a:ext>
              </a:extLst>
            </p:cNvPr>
            <p:cNvSpPr txBox="1">
              <a:spLocks noChangeArrowheads="1"/>
            </p:cNvSpPr>
            <p:nvPr/>
          </p:nvSpPr>
          <p:spPr bwMode="auto">
            <a:xfrm>
              <a:off x="4983384" y="5779569"/>
              <a:ext cx="341238"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5</a:t>
              </a:r>
            </a:p>
          </p:txBody>
        </p:sp>
        <p:sp>
          <p:nvSpPr>
            <p:cNvPr id="65" name="TextBox 76">
              <a:extLst>
                <a:ext uri="{FF2B5EF4-FFF2-40B4-BE49-F238E27FC236}">
                  <a16:creationId xmlns:a16="http://schemas.microsoft.com/office/drawing/2014/main" id="{20BC31AB-E255-4DB6-AD3E-84E7882DA6DB}"/>
                </a:ext>
              </a:extLst>
            </p:cNvPr>
            <p:cNvSpPr txBox="1">
              <a:spLocks noChangeArrowheads="1"/>
            </p:cNvSpPr>
            <p:nvPr/>
          </p:nvSpPr>
          <p:spPr bwMode="auto">
            <a:xfrm>
              <a:off x="5263606" y="5781007"/>
              <a:ext cx="341238" cy="246668"/>
            </a:xfrm>
            <a:prstGeom prst="rect">
              <a:avLst/>
            </a:prstGeom>
            <a:solidFill>
              <a:srgbClr val="FF2BD8">
                <a:alpha val="50195"/>
              </a:srgbClr>
            </a:solidFill>
            <a:ln w="9525">
              <a:solidFill>
                <a:schemeClr val="tx1"/>
              </a:solidFill>
              <a:miter lim="800000"/>
              <a:headEnd/>
              <a:tailEnd/>
            </a:ln>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6</a:t>
              </a:r>
            </a:p>
          </p:txBody>
        </p:sp>
        <p:sp>
          <p:nvSpPr>
            <p:cNvPr id="66" name="TextBox 77">
              <a:extLst>
                <a:ext uri="{FF2B5EF4-FFF2-40B4-BE49-F238E27FC236}">
                  <a16:creationId xmlns:a16="http://schemas.microsoft.com/office/drawing/2014/main" id="{7E9A17D2-FF93-4975-8B24-FEC9D925CB6B}"/>
                </a:ext>
              </a:extLst>
            </p:cNvPr>
            <p:cNvSpPr txBox="1">
              <a:spLocks noChangeArrowheads="1"/>
            </p:cNvSpPr>
            <p:nvPr/>
          </p:nvSpPr>
          <p:spPr bwMode="auto">
            <a:xfrm>
              <a:off x="4422939" y="6027829"/>
              <a:ext cx="341238"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7</a:t>
              </a:r>
            </a:p>
          </p:txBody>
        </p:sp>
        <p:sp>
          <p:nvSpPr>
            <p:cNvPr id="67" name="TextBox 78">
              <a:extLst>
                <a:ext uri="{FF2B5EF4-FFF2-40B4-BE49-F238E27FC236}">
                  <a16:creationId xmlns:a16="http://schemas.microsoft.com/office/drawing/2014/main" id="{9731E47A-508C-40C8-9BAD-371EC0CFF64C}"/>
                </a:ext>
              </a:extLst>
            </p:cNvPr>
            <p:cNvSpPr txBox="1">
              <a:spLocks noChangeArrowheads="1"/>
            </p:cNvSpPr>
            <p:nvPr/>
          </p:nvSpPr>
          <p:spPr bwMode="auto">
            <a:xfrm>
              <a:off x="4708087" y="6027829"/>
              <a:ext cx="341238"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8</a:t>
              </a:r>
            </a:p>
          </p:txBody>
        </p:sp>
        <p:sp>
          <p:nvSpPr>
            <p:cNvPr id="68" name="TextBox 79">
              <a:extLst>
                <a:ext uri="{FF2B5EF4-FFF2-40B4-BE49-F238E27FC236}">
                  <a16:creationId xmlns:a16="http://schemas.microsoft.com/office/drawing/2014/main" id="{BEF69F70-A281-43AE-9BDB-0653F2C7FA6C}"/>
                </a:ext>
              </a:extLst>
            </p:cNvPr>
            <p:cNvSpPr txBox="1">
              <a:spLocks noChangeArrowheads="1"/>
            </p:cNvSpPr>
            <p:nvPr/>
          </p:nvSpPr>
          <p:spPr bwMode="auto">
            <a:xfrm>
              <a:off x="4988305" y="6026395"/>
              <a:ext cx="341238"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9</a:t>
              </a:r>
            </a:p>
          </p:txBody>
        </p:sp>
        <p:sp>
          <p:nvSpPr>
            <p:cNvPr id="69" name="TextBox 80">
              <a:extLst>
                <a:ext uri="{FF2B5EF4-FFF2-40B4-BE49-F238E27FC236}">
                  <a16:creationId xmlns:a16="http://schemas.microsoft.com/office/drawing/2014/main" id="{6A290A65-B302-4B97-A541-2271549A2C79}"/>
                </a:ext>
              </a:extLst>
            </p:cNvPr>
            <p:cNvSpPr txBox="1">
              <a:spLocks noChangeArrowheads="1"/>
            </p:cNvSpPr>
            <p:nvPr/>
          </p:nvSpPr>
          <p:spPr bwMode="auto">
            <a:xfrm>
              <a:off x="5268527" y="6027833"/>
              <a:ext cx="349711" cy="246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5720" tIns="0" rIns="4572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10</a:t>
              </a:r>
            </a:p>
          </p:txBody>
        </p:sp>
        <p:sp>
          <p:nvSpPr>
            <p:cNvPr id="70" name="TextBox 82">
              <a:extLst>
                <a:ext uri="{FF2B5EF4-FFF2-40B4-BE49-F238E27FC236}">
                  <a16:creationId xmlns:a16="http://schemas.microsoft.com/office/drawing/2014/main" id="{8444E317-57AB-4E5B-9A46-0971AF5BCF66}"/>
                </a:ext>
              </a:extLst>
            </p:cNvPr>
            <p:cNvSpPr txBox="1">
              <a:spLocks noChangeArrowheads="1"/>
            </p:cNvSpPr>
            <p:nvPr/>
          </p:nvSpPr>
          <p:spPr bwMode="auto">
            <a:xfrm>
              <a:off x="4316761" y="1914656"/>
              <a:ext cx="1155821" cy="352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u="sng" dirty="0">
                  <a:ea typeface="宋体" panose="02010600030101010101" pitchFamily="2" charset="-122"/>
                </a:rPr>
                <a:t>B’s Buffer</a:t>
              </a:r>
            </a:p>
          </p:txBody>
        </p:sp>
      </p:grpSp>
      <p:sp>
        <p:nvSpPr>
          <p:cNvPr id="71" name="矩形 70">
            <a:extLst>
              <a:ext uri="{FF2B5EF4-FFF2-40B4-BE49-F238E27FC236}">
                <a16:creationId xmlns:a16="http://schemas.microsoft.com/office/drawing/2014/main" id="{F22BCEDA-75C0-4134-B041-EAC555CEF3B6}"/>
              </a:ext>
            </a:extLst>
          </p:cNvPr>
          <p:cNvSpPr/>
          <p:nvPr/>
        </p:nvSpPr>
        <p:spPr>
          <a:xfrm>
            <a:off x="3171689" y="5637463"/>
            <a:ext cx="4948183" cy="338554"/>
          </a:xfrm>
          <a:prstGeom prst="rect">
            <a:avLst/>
          </a:prstGeom>
        </p:spPr>
        <p:txBody>
          <a:bodyPr wrap="square">
            <a:spAutoFit/>
          </a:bodyPr>
          <a:lstStyle/>
          <a:p>
            <a:pPr>
              <a:spcBef>
                <a:spcPct val="0"/>
              </a:spcBef>
            </a:pPr>
            <a:r>
              <a:rPr lang="en-US" altLang="zh-CN" sz="1600" dirty="0">
                <a:solidFill>
                  <a:srgbClr val="0000FF"/>
                </a:solidFill>
              </a:rPr>
              <a:t>Q: why is there a potential deadlock at the end? </a:t>
            </a:r>
          </a:p>
        </p:txBody>
      </p:sp>
      <p:sp>
        <p:nvSpPr>
          <p:cNvPr id="72" name="矩形 71">
            <a:extLst>
              <a:ext uri="{FF2B5EF4-FFF2-40B4-BE49-F238E27FC236}">
                <a16:creationId xmlns:a16="http://schemas.microsoft.com/office/drawing/2014/main" id="{40DAFB68-EAD9-4799-A3F1-9BE3B4C69A52}"/>
              </a:ext>
            </a:extLst>
          </p:cNvPr>
          <p:cNvSpPr/>
          <p:nvPr/>
        </p:nvSpPr>
        <p:spPr>
          <a:xfrm>
            <a:off x="7782404" y="2685443"/>
            <a:ext cx="2885597" cy="338554"/>
          </a:xfrm>
          <a:prstGeom prst="rect">
            <a:avLst/>
          </a:prstGeom>
        </p:spPr>
        <p:txBody>
          <a:bodyPr wrap="square">
            <a:spAutoFit/>
          </a:bodyPr>
          <a:lstStyle/>
          <a:p>
            <a:endParaRPr lang="zh-CN" altLang="en-US" sz="1600" dirty="0">
              <a:solidFill>
                <a:srgbClr val="0000FF"/>
              </a:solidFill>
            </a:endParaRPr>
          </a:p>
        </p:txBody>
      </p:sp>
    </p:spTree>
    <p:extLst>
      <p:ext uri="{BB962C8B-B14F-4D97-AF65-F5344CB8AC3E}">
        <p14:creationId xmlns:p14="http://schemas.microsoft.com/office/powerpoint/2010/main" val="289640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1" grpId="0"/>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Multiplexing</a:t>
            </a:r>
          </a:p>
        </p:txBody>
      </p:sp>
      <p:sp>
        <p:nvSpPr>
          <p:cNvPr id="5" name="Text Placeholder 4"/>
          <p:cNvSpPr>
            <a:spLocks noGrp="1"/>
          </p:cNvSpPr>
          <p:nvPr>
            <p:ph type="body" idx="1"/>
          </p:nvPr>
        </p:nvSpPr>
        <p:spPr>
          <a:xfrm>
            <a:off x="1981200" y="5399314"/>
            <a:ext cx="8229600" cy="1018367"/>
          </a:xfrm>
        </p:spPr>
        <p:txBody>
          <a:bodyPr/>
          <a:lstStyle/>
          <a:p>
            <a:pPr algn="ctr"/>
            <a:r>
              <a:rPr lang="en-US" dirty="0"/>
              <a:t>(a) Multiplexing. (b) Inverse multiplexing.</a:t>
            </a:r>
          </a:p>
        </p:txBody>
      </p:sp>
      <p:pic>
        <p:nvPicPr>
          <p:cNvPr id="2" name="Picture Placeholder 1" descr="Figure 6-17. (a) Multiplexing. (b) Inverse multiplex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414786" y="2362199"/>
            <a:ext cx="7168215" cy="3506403"/>
          </a:xfrm>
        </p:spPr>
      </p:pic>
      <p:sp>
        <p:nvSpPr>
          <p:cNvPr id="3" name="矩形 2">
            <a:extLst>
              <a:ext uri="{FF2B5EF4-FFF2-40B4-BE49-F238E27FC236}">
                <a16:creationId xmlns:a16="http://schemas.microsoft.com/office/drawing/2014/main" id="{2F26E048-4E87-430C-94D2-EAB9BEA4DF04}"/>
              </a:ext>
            </a:extLst>
          </p:cNvPr>
          <p:cNvSpPr/>
          <p:nvPr/>
        </p:nvSpPr>
        <p:spPr>
          <a:xfrm>
            <a:off x="2082800" y="1295400"/>
            <a:ext cx="7511143" cy="1015663"/>
          </a:xfrm>
          <a:prstGeom prst="rect">
            <a:avLst/>
          </a:prstGeom>
        </p:spPr>
        <p:txBody>
          <a:bodyPr wrap="square">
            <a:spAutoFit/>
          </a:bodyPr>
          <a:lstStyle/>
          <a:p>
            <a:r>
              <a:rPr lang="en-US" altLang="zh-CN" sz="2000" dirty="0">
                <a:ea typeface="宋体" panose="02010600030101010101" pitchFamily="2" charset="-122"/>
              </a:rPr>
              <a:t>Kinds of transport / network sharing that can occur:</a:t>
            </a:r>
          </a:p>
          <a:p>
            <a:pPr marL="342900" lvl="1" indent="-342900">
              <a:buFont typeface="Arial" panose="020B0604020202020204" pitchFamily="34" charset="0"/>
              <a:buChar char="•"/>
            </a:pPr>
            <a:r>
              <a:rPr lang="en-US" altLang="zh-CN" sz="2000" dirty="0">
                <a:ea typeface="宋体" panose="02010600030101010101" pitchFamily="2" charset="-122"/>
              </a:rPr>
              <a:t>Multiplexing: connections share a network address</a:t>
            </a:r>
          </a:p>
          <a:p>
            <a:pPr marL="342900" lvl="1" indent="-342900">
              <a:buFont typeface="Arial" panose="020B0604020202020204" pitchFamily="34" charset="0"/>
              <a:buChar char="•"/>
            </a:pPr>
            <a:r>
              <a:rPr lang="en-US" altLang="zh-CN" sz="2000" dirty="0">
                <a:ea typeface="宋体" panose="02010600030101010101" pitchFamily="2" charset="-122"/>
              </a:rPr>
              <a:t>Inverse multiplexing: addresses share a connection</a:t>
            </a:r>
          </a:p>
        </p:txBody>
      </p:sp>
    </p:spTree>
    <p:extLst>
      <p:ext uri="{BB962C8B-B14F-4D97-AF65-F5344CB8AC3E}">
        <p14:creationId xmlns:p14="http://schemas.microsoft.com/office/powerpoint/2010/main" val="3728336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Crash Recovery</a:t>
            </a:r>
          </a:p>
        </p:txBody>
      </p:sp>
      <p:sp>
        <p:nvSpPr>
          <p:cNvPr id="5" name="Text Placeholder 4"/>
          <p:cNvSpPr>
            <a:spLocks noGrp="1"/>
          </p:cNvSpPr>
          <p:nvPr>
            <p:ph type="body" idx="1"/>
          </p:nvPr>
        </p:nvSpPr>
        <p:spPr>
          <a:xfrm>
            <a:off x="1981199" y="5134277"/>
            <a:ext cx="8229600" cy="590814"/>
          </a:xfrm>
        </p:spPr>
        <p:txBody>
          <a:bodyPr/>
          <a:lstStyle/>
          <a:p>
            <a:pPr algn="ctr"/>
            <a:r>
              <a:rPr lang="en-US" dirty="0"/>
              <a:t>Different combinations of client and server strategies</a:t>
            </a:r>
          </a:p>
        </p:txBody>
      </p:sp>
      <p:pic>
        <p:nvPicPr>
          <p:cNvPr id="2" name="Picture Placeholder 1" descr="Figure 6-18. Different combinations of client and server strategi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619154" y="2248650"/>
            <a:ext cx="6842331" cy="3149644"/>
          </a:xfrm>
        </p:spPr>
      </p:pic>
      <p:sp>
        <p:nvSpPr>
          <p:cNvPr id="3" name="矩形 2">
            <a:extLst>
              <a:ext uri="{FF2B5EF4-FFF2-40B4-BE49-F238E27FC236}">
                <a16:creationId xmlns:a16="http://schemas.microsoft.com/office/drawing/2014/main" id="{CE907FF9-BD96-4D1B-B9B4-E8CF1F072863}"/>
              </a:ext>
            </a:extLst>
          </p:cNvPr>
          <p:cNvSpPr/>
          <p:nvPr/>
        </p:nvSpPr>
        <p:spPr>
          <a:xfrm>
            <a:off x="1981200" y="1487324"/>
            <a:ext cx="7800305" cy="707886"/>
          </a:xfrm>
          <a:prstGeom prst="rect">
            <a:avLst/>
          </a:prstGeom>
        </p:spPr>
        <p:txBody>
          <a:bodyPr wrap="square">
            <a:spAutoFit/>
          </a:bodyPr>
          <a:lstStyle/>
          <a:p>
            <a:r>
              <a:rPr lang="en-US" altLang="zh-CN" sz="2000" dirty="0">
                <a:ea typeface="宋体" panose="02010600030101010101" pitchFamily="2" charset="-122"/>
              </a:rPr>
              <a:t>Application needs to help recovering from a crash</a:t>
            </a:r>
          </a:p>
          <a:p>
            <a:pPr marL="342900" lvl="1" indent="-342900">
              <a:buFont typeface="Arial" panose="020B0604020202020204" pitchFamily="34" charset="0"/>
              <a:buChar char="•"/>
            </a:pPr>
            <a:r>
              <a:rPr lang="en-US" altLang="zh-CN" sz="2000" dirty="0">
                <a:ea typeface="宋体" panose="02010600030101010101" pitchFamily="2" charset="-122"/>
              </a:rPr>
              <a:t>Transport can fail since A(ck) / W(rite) not atomic</a:t>
            </a:r>
          </a:p>
        </p:txBody>
      </p:sp>
      <p:sp>
        <p:nvSpPr>
          <p:cNvPr id="7" name="矩形 6">
            <a:extLst>
              <a:ext uri="{FF2B5EF4-FFF2-40B4-BE49-F238E27FC236}">
                <a16:creationId xmlns:a16="http://schemas.microsoft.com/office/drawing/2014/main" id="{2C5D0D3E-4F8D-4BA9-8323-CDF3E53E1CF3}"/>
              </a:ext>
            </a:extLst>
          </p:cNvPr>
          <p:cNvSpPr/>
          <p:nvPr/>
        </p:nvSpPr>
        <p:spPr>
          <a:xfrm>
            <a:off x="2305706" y="5657498"/>
            <a:ext cx="7745605" cy="1200329"/>
          </a:xfrm>
          <a:prstGeom prst="rect">
            <a:avLst/>
          </a:prstGeom>
        </p:spPr>
        <p:txBody>
          <a:bodyPr wrap="square">
            <a:spAutoFit/>
          </a:bodyPr>
          <a:lstStyle/>
          <a:p>
            <a:r>
              <a:rPr lang="en-US" altLang="zh-CN" sz="1800" dirty="0">
                <a:solidFill>
                  <a:srgbClr val="0000FF"/>
                </a:solidFill>
              </a:rPr>
              <a:t>R</a:t>
            </a:r>
            <a:r>
              <a:rPr lang="zh-CN" altLang="en-US" sz="1800" dirty="0">
                <a:solidFill>
                  <a:srgbClr val="0000FF"/>
                </a:solidFill>
              </a:rPr>
              <a:t>ecovery from a layer N crash can only be done by layer N + 1</a:t>
            </a:r>
            <a:r>
              <a:rPr lang="en-US" altLang="zh-CN" sz="1800" dirty="0">
                <a:solidFill>
                  <a:srgbClr val="0000FF"/>
                </a:solidFill>
              </a:rPr>
              <a:t>, </a:t>
            </a:r>
          </a:p>
          <a:p>
            <a:r>
              <a:rPr lang="en-US" altLang="zh-CN" sz="1800" dirty="0">
                <a:solidFill>
                  <a:srgbClr val="0000FF"/>
                </a:solidFill>
              </a:rPr>
              <a:t>only if the higher layer retains enough status information to reconstruct where it was before the problem occurred</a:t>
            </a:r>
            <a:endParaRPr lang="zh-CN" altLang="en-US" sz="1800" dirty="0">
              <a:solidFill>
                <a:srgbClr val="0000FF"/>
              </a:solidFill>
            </a:endParaRPr>
          </a:p>
          <a:p>
            <a:endParaRPr lang="zh-CN" altLang="en-US" sz="1800" dirty="0">
              <a:solidFill>
                <a:srgbClr val="0000FF"/>
              </a:solidFill>
            </a:endParaRPr>
          </a:p>
        </p:txBody>
      </p:sp>
      <p:sp>
        <p:nvSpPr>
          <p:cNvPr id="6" name="矩形 5">
            <a:extLst>
              <a:ext uri="{FF2B5EF4-FFF2-40B4-BE49-F238E27FC236}">
                <a16:creationId xmlns:a16="http://schemas.microsoft.com/office/drawing/2014/main" id="{29D723E3-7084-4563-B482-4018944CFD80}"/>
              </a:ext>
            </a:extLst>
          </p:cNvPr>
          <p:cNvSpPr/>
          <p:nvPr/>
        </p:nvSpPr>
        <p:spPr>
          <a:xfrm>
            <a:off x="1902995" y="4662791"/>
            <a:ext cx="2608755" cy="523220"/>
          </a:xfrm>
          <a:prstGeom prst="rect">
            <a:avLst/>
          </a:prstGeom>
        </p:spPr>
        <p:txBody>
          <a:bodyPr wrap="square">
            <a:spAutoFit/>
          </a:bodyPr>
          <a:lstStyle/>
          <a:p>
            <a:r>
              <a:rPr lang="en-US" altLang="zh-CN" dirty="0"/>
              <a:t>S1: one segment outstanding </a:t>
            </a:r>
          </a:p>
          <a:p>
            <a:r>
              <a:rPr lang="en-US" altLang="zh-CN" dirty="0"/>
              <a:t>S0: no segments outstanding </a:t>
            </a:r>
            <a:endParaRPr lang="zh-CN" altLang="en-US" dirty="0"/>
          </a:p>
        </p:txBody>
      </p:sp>
    </p:spTree>
    <p:extLst>
      <p:ext uri="{BB962C8B-B14F-4D97-AF65-F5344CB8AC3E}">
        <p14:creationId xmlns:p14="http://schemas.microsoft.com/office/powerpoint/2010/main" val="955310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4FD1290-2AC6-436D-8ACB-2D1BEFD7AE30}"/>
              </a:ext>
            </a:extLst>
          </p:cNvPr>
          <p:cNvSpPr>
            <a:spLocks noGrp="1"/>
          </p:cNvSpPr>
          <p:nvPr>
            <p:ph type="body" idx="1"/>
          </p:nvPr>
        </p:nvSpPr>
        <p:spPr/>
        <p:txBody>
          <a:bodyPr/>
          <a:lstStyle/>
          <a:p>
            <a:r>
              <a:rPr lang="en-US" altLang="zh-CN" dirty="0"/>
              <a:t>Consider the case:</a:t>
            </a:r>
          </a:p>
          <a:p>
            <a:pPr lvl="1"/>
            <a:r>
              <a:rPr lang="en-US" altLang="zh-CN" dirty="0"/>
              <a:t>a user entering requests for transactions against a remote database. </a:t>
            </a:r>
          </a:p>
          <a:p>
            <a:pPr lvl="1"/>
            <a:r>
              <a:rPr lang="en-US" altLang="zh-CN" dirty="0"/>
              <a:t>Suppose that the remote transport entity is programmed to first pass segments to the next layer up and then acknowledge. </a:t>
            </a:r>
          </a:p>
          <a:p>
            <a:r>
              <a:rPr lang="en-US" altLang="zh-CN" dirty="0"/>
              <a:t>The receipt of an acknowledgement back at the user’s machine does not necessarily mean that the remote host stayed up long enough to actually update the database. </a:t>
            </a:r>
          </a:p>
          <a:p>
            <a:r>
              <a:rPr lang="en-US" altLang="zh-CN" b="1" dirty="0"/>
              <a:t>A truly end-to-end acknowledgement</a:t>
            </a:r>
            <a:r>
              <a:rPr lang="en-US" altLang="zh-CN" dirty="0"/>
              <a:t>, whose receipt means that the work has actually been done and lack thereof means that it has not</a:t>
            </a:r>
            <a:r>
              <a:rPr lang="en-US" altLang="zh-CN" b="1" dirty="0"/>
              <a:t>, is probably impossible to achieve.</a:t>
            </a:r>
            <a:endParaRPr lang="zh-CN" altLang="en-US" b="1" dirty="0"/>
          </a:p>
        </p:txBody>
      </p:sp>
      <p:sp>
        <p:nvSpPr>
          <p:cNvPr id="5" name="标题 4">
            <a:extLst>
              <a:ext uri="{FF2B5EF4-FFF2-40B4-BE49-F238E27FC236}">
                <a16:creationId xmlns:a16="http://schemas.microsoft.com/office/drawing/2014/main" id="{93085438-7277-4608-888B-94C2CA7EFD84}"/>
              </a:ext>
            </a:extLst>
          </p:cNvPr>
          <p:cNvSpPr>
            <a:spLocks noGrp="1"/>
          </p:cNvSpPr>
          <p:nvPr>
            <p:ph type="title"/>
          </p:nvPr>
        </p:nvSpPr>
        <p:spPr/>
        <p:txBody>
          <a:bodyPr/>
          <a:lstStyle/>
          <a:p>
            <a:r>
              <a:rPr lang="en-US" altLang="zh-CN" dirty="0"/>
              <a:t>End-to-end acknowledgement</a:t>
            </a:r>
            <a:endParaRPr lang="zh-CN" altLang="en-US" dirty="0"/>
          </a:p>
        </p:txBody>
      </p:sp>
    </p:spTree>
    <p:extLst>
      <p:ext uri="{BB962C8B-B14F-4D97-AF65-F5344CB8AC3E}">
        <p14:creationId xmlns:p14="http://schemas.microsoft.com/office/powerpoint/2010/main" val="391087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The Transport Service</a:t>
            </a:r>
          </a:p>
          <a:p>
            <a:pPr lvl="1" fontAlgn="base"/>
            <a:r>
              <a:rPr lang="en-US" altLang="zh-CN" dirty="0"/>
              <a:t>Elements of Transport Protocols</a:t>
            </a:r>
          </a:p>
          <a:p>
            <a:pPr lvl="1" fontAlgn="base"/>
            <a:r>
              <a:rPr lang="en-US" altLang="zh-CN" dirty="0"/>
              <a:t>Congestion Control</a:t>
            </a:r>
          </a:p>
          <a:p>
            <a:pPr lvl="1" fontAlgn="base"/>
            <a:r>
              <a:rPr lang="en-US" altLang="zh-CN" dirty="0"/>
              <a:t>The Internet Transport Protocols: UDP</a:t>
            </a:r>
          </a:p>
          <a:p>
            <a:pPr lvl="1" fontAlgn="base"/>
            <a:r>
              <a:rPr lang="en-US" altLang="zh-CN" dirty="0"/>
              <a:t>The Internet Transport Protocols: TCP</a:t>
            </a:r>
          </a:p>
          <a:p>
            <a:pPr lvl="1" fontAlgn="base"/>
            <a:r>
              <a:rPr lang="en-US" altLang="zh-CN" dirty="0"/>
              <a:t>Performance Monitoring</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Transport</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6</a:t>
            </a:r>
            <a:endParaRPr lang="en-US" altLang="zh-CN" dirty="0">
              <a:ea typeface="宋体" panose="02010600030101010101" pitchFamily="2" charset="-122"/>
            </a:endParaRPr>
          </a:p>
        </p:txBody>
      </p:sp>
    </p:spTree>
    <p:extLst>
      <p:ext uri="{BB962C8B-B14F-4D97-AF65-F5344CB8AC3E}">
        <p14:creationId xmlns:p14="http://schemas.microsoft.com/office/powerpoint/2010/main" val="58869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Upper Layers</a:t>
            </a:r>
          </a:p>
        </p:txBody>
      </p:sp>
      <p:sp>
        <p:nvSpPr>
          <p:cNvPr id="5" name="Text Placeholder 4" descr="&#10;"/>
          <p:cNvSpPr>
            <a:spLocks noGrp="1"/>
          </p:cNvSpPr>
          <p:nvPr>
            <p:ph type="body" idx="1"/>
          </p:nvPr>
        </p:nvSpPr>
        <p:spPr>
          <a:xfrm>
            <a:off x="1981200" y="5657758"/>
            <a:ext cx="8229600" cy="582268"/>
          </a:xfrm>
        </p:spPr>
        <p:txBody>
          <a:bodyPr/>
          <a:lstStyle/>
          <a:p>
            <a:pPr algn="ctr"/>
            <a:r>
              <a:rPr lang="en-US" dirty="0"/>
              <a:t>The network, transport, and application layers</a:t>
            </a:r>
          </a:p>
        </p:txBody>
      </p:sp>
      <p:pic>
        <p:nvPicPr>
          <p:cNvPr id="3" name="Picture Placeholder 2" descr="Figure 6-1. The network, transport, and application layer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987040" y="2409953"/>
            <a:ext cx="6397192" cy="3247805"/>
          </a:xfrm>
        </p:spPr>
      </p:pic>
      <p:sp>
        <p:nvSpPr>
          <p:cNvPr id="4" name="矩形 3">
            <a:extLst>
              <a:ext uri="{FF2B5EF4-FFF2-40B4-BE49-F238E27FC236}">
                <a16:creationId xmlns:a16="http://schemas.microsoft.com/office/drawing/2014/main" id="{5C1B6C4E-15D5-4D28-B59F-A6452DD616F4}"/>
              </a:ext>
            </a:extLst>
          </p:cNvPr>
          <p:cNvSpPr/>
          <p:nvPr/>
        </p:nvSpPr>
        <p:spPr>
          <a:xfrm>
            <a:off x="2164080" y="1344845"/>
            <a:ext cx="7418832" cy="1015663"/>
          </a:xfrm>
          <a:prstGeom prst="rect">
            <a:avLst/>
          </a:prstGeom>
        </p:spPr>
        <p:txBody>
          <a:bodyPr wrap="square">
            <a:spAutoFit/>
          </a:bodyPr>
          <a:lstStyle/>
          <a:p>
            <a:pPr marL="342900" indent="-342900">
              <a:buFont typeface="Arial" panose="020B0604020202020204" pitchFamily="34" charset="0"/>
              <a:buChar char="•"/>
            </a:pPr>
            <a:r>
              <a:rPr lang="en-US" altLang="zh-CN" sz="2000" dirty="0">
                <a:ea typeface="宋体" panose="02010600030101010101" pitchFamily="2" charset="-122"/>
              </a:rPr>
              <a:t>Transport layer adds reliability to the network layer</a:t>
            </a:r>
          </a:p>
          <a:p>
            <a:pPr marL="342900" lvl="1" indent="-342900">
              <a:buFont typeface="Arial" panose="020B0604020202020204" pitchFamily="34" charset="0"/>
              <a:buChar char="•"/>
            </a:pPr>
            <a:r>
              <a:rPr lang="en-US" altLang="zh-CN" sz="2000" dirty="0">
                <a:ea typeface="宋体" panose="02010600030101010101" pitchFamily="2" charset="-122"/>
              </a:rPr>
              <a:t>Offers connectionless (e.g., UDP) and connection-oriented (</a:t>
            </a:r>
            <a:r>
              <a:rPr lang="en-US" altLang="zh-CN" sz="2000" dirty="0" err="1">
                <a:ea typeface="宋体" panose="02010600030101010101" pitchFamily="2" charset="-122"/>
              </a:rPr>
              <a:t>e.g</a:t>
            </a:r>
            <a:r>
              <a:rPr lang="en-US" altLang="zh-CN" sz="2000" dirty="0">
                <a:ea typeface="宋体" panose="02010600030101010101" pitchFamily="2" charset="-122"/>
              </a:rPr>
              <a:t>, TCP) service to applications </a:t>
            </a:r>
          </a:p>
        </p:txBody>
      </p:sp>
    </p:spTree>
    <p:extLst>
      <p:ext uri="{BB962C8B-B14F-4D97-AF65-F5344CB8AC3E}">
        <p14:creationId xmlns:p14="http://schemas.microsoft.com/office/powerpoint/2010/main" val="781414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Congestion Control</a:t>
            </a:r>
          </a:p>
        </p:txBody>
      </p:sp>
      <p:sp>
        <p:nvSpPr>
          <p:cNvPr id="3" name="Text Placeholder 2"/>
          <p:cNvSpPr>
            <a:spLocks noGrp="1"/>
          </p:cNvSpPr>
          <p:nvPr>
            <p:ph type="body" idx="1"/>
          </p:nvPr>
        </p:nvSpPr>
        <p:spPr/>
        <p:txBody>
          <a:bodyPr/>
          <a:lstStyle/>
          <a:p>
            <a:r>
              <a:rPr lang="en-US" dirty="0"/>
              <a:t>Desirable bandwidth allocation</a:t>
            </a:r>
          </a:p>
          <a:p>
            <a:pPr lvl="1"/>
            <a:r>
              <a:rPr lang="en-US" dirty="0"/>
              <a:t>Efficiency and power</a:t>
            </a:r>
          </a:p>
          <a:p>
            <a:pPr lvl="1"/>
            <a:r>
              <a:rPr lang="en-US" dirty="0"/>
              <a:t>Max-min fairness</a:t>
            </a:r>
          </a:p>
          <a:p>
            <a:pPr lvl="1"/>
            <a:r>
              <a:rPr lang="en-US" dirty="0"/>
              <a:t>Convergence</a:t>
            </a:r>
          </a:p>
          <a:p>
            <a:r>
              <a:rPr lang="en-US" dirty="0"/>
              <a:t>Regulating the sending rate</a:t>
            </a:r>
          </a:p>
          <a:p>
            <a:r>
              <a:rPr lang="en-US" dirty="0"/>
              <a:t>Wireless Issues</a:t>
            </a:r>
          </a:p>
        </p:txBody>
      </p:sp>
    </p:spTree>
    <p:extLst>
      <p:ext uri="{BB962C8B-B14F-4D97-AF65-F5344CB8AC3E}">
        <p14:creationId xmlns:p14="http://schemas.microsoft.com/office/powerpoint/2010/main" val="2048989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 Bandwidth Allocation (1 of 3)</a:t>
            </a:r>
          </a:p>
        </p:txBody>
      </p:sp>
      <p:sp>
        <p:nvSpPr>
          <p:cNvPr id="3" name="Text Placeholder 2"/>
          <p:cNvSpPr>
            <a:spLocks noGrp="1"/>
          </p:cNvSpPr>
          <p:nvPr>
            <p:ph type="body" idx="1"/>
          </p:nvPr>
        </p:nvSpPr>
        <p:spPr>
          <a:xfrm>
            <a:off x="1981199" y="5442037"/>
            <a:ext cx="8229600" cy="1018367"/>
          </a:xfrm>
        </p:spPr>
        <p:txBody>
          <a:bodyPr/>
          <a:lstStyle/>
          <a:p>
            <a:pPr algn="ctr"/>
            <a:r>
              <a:rPr lang="en-US" dirty="0"/>
              <a:t>(a) Goodput and (b) delay as a function of offered load.</a:t>
            </a:r>
          </a:p>
        </p:txBody>
      </p:sp>
      <p:pic>
        <p:nvPicPr>
          <p:cNvPr id="4" name="Picture Placeholder 3" descr="Figure 6-19. (a) Goodput and (b) delay as a function of offered loa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78638" y="2708461"/>
            <a:ext cx="7034725" cy="2931611"/>
          </a:xfrm>
        </p:spPr>
      </p:pic>
      <p:sp>
        <p:nvSpPr>
          <p:cNvPr id="5" name="TextBox 8">
            <a:extLst>
              <a:ext uri="{FF2B5EF4-FFF2-40B4-BE49-F238E27FC236}">
                <a16:creationId xmlns:a16="http://schemas.microsoft.com/office/drawing/2014/main" id="{B698C0F4-F2D6-40F7-B508-4D863EF81C64}"/>
              </a:ext>
            </a:extLst>
          </p:cNvPr>
          <p:cNvSpPr txBox="1">
            <a:spLocks noChangeArrowheads="1"/>
          </p:cNvSpPr>
          <p:nvPr/>
        </p:nvSpPr>
        <p:spPr bwMode="auto">
          <a:xfrm>
            <a:off x="6781800" y="5640071"/>
            <a:ext cx="3162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dirty="0">
                <a:solidFill>
                  <a:srgbClr val="FF2BD8"/>
                </a:solidFill>
                <a:ea typeface="宋体" panose="02010600030101010101" pitchFamily="2" charset="-122"/>
              </a:rPr>
              <a:t>Delay begins to rise sharply when congestion sets in</a:t>
            </a:r>
          </a:p>
        </p:txBody>
      </p:sp>
      <p:sp>
        <p:nvSpPr>
          <p:cNvPr id="6" name="TextBox 9">
            <a:extLst>
              <a:ext uri="{FF2B5EF4-FFF2-40B4-BE49-F238E27FC236}">
                <a16:creationId xmlns:a16="http://schemas.microsoft.com/office/drawing/2014/main" id="{04F2626C-50D3-45E8-98E5-71348F61C68A}"/>
              </a:ext>
            </a:extLst>
          </p:cNvPr>
          <p:cNvSpPr txBox="1">
            <a:spLocks noChangeArrowheads="1"/>
          </p:cNvSpPr>
          <p:nvPr/>
        </p:nvSpPr>
        <p:spPr bwMode="auto">
          <a:xfrm>
            <a:off x="2667000" y="5636578"/>
            <a:ext cx="342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dirty="0">
                <a:solidFill>
                  <a:srgbClr val="FF2BD8"/>
                </a:solidFill>
                <a:ea typeface="宋体" panose="02010600030101010101" pitchFamily="2" charset="-122"/>
              </a:rPr>
              <a:t>Goodput rises more slowly than load when congestion sets in</a:t>
            </a:r>
          </a:p>
        </p:txBody>
      </p:sp>
      <p:sp>
        <p:nvSpPr>
          <p:cNvPr id="7" name="矩形 6">
            <a:extLst>
              <a:ext uri="{FF2B5EF4-FFF2-40B4-BE49-F238E27FC236}">
                <a16:creationId xmlns:a16="http://schemas.microsoft.com/office/drawing/2014/main" id="{D92832A2-6712-4E4B-AED7-B176DE2B3E33}"/>
              </a:ext>
            </a:extLst>
          </p:cNvPr>
          <p:cNvSpPr/>
          <p:nvPr/>
        </p:nvSpPr>
        <p:spPr>
          <a:xfrm>
            <a:off x="2209800" y="1191405"/>
            <a:ext cx="8000999" cy="1815882"/>
          </a:xfrm>
          <a:prstGeom prst="rect">
            <a:avLst/>
          </a:prstGeom>
        </p:spPr>
        <p:txBody>
          <a:bodyPr wrap="square">
            <a:spAutoFit/>
          </a:bodyPr>
          <a:lstStyle/>
          <a:p>
            <a:r>
              <a:rPr lang="en-US" altLang="zh-CN" sz="2000" dirty="0">
                <a:ea typeface="宋体" panose="02010600030101010101" pitchFamily="2" charset="-122"/>
              </a:rPr>
              <a:t>Efficient use of bandwidth gives high goodput, low delay</a:t>
            </a:r>
          </a:p>
          <a:p>
            <a:pPr marL="342900" indent="-342900">
              <a:spcBef>
                <a:spcPct val="0"/>
              </a:spcBef>
              <a:buFont typeface="Arial" panose="020B0604020202020204" pitchFamily="34" charset="0"/>
              <a:buChar char="•"/>
            </a:pPr>
            <a:r>
              <a:rPr lang="en-US" altLang="zh-CN" sz="1800" dirty="0"/>
              <a:t>Goodput is </a:t>
            </a:r>
            <a:r>
              <a:rPr lang="en-US" altLang="zh-CN" sz="1800" b="1" dirty="0"/>
              <a:t>useful throughput</a:t>
            </a:r>
            <a:r>
              <a:rPr lang="en-US" altLang="zh-CN" sz="1800" dirty="0"/>
              <a:t> (minus retransmissions). </a:t>
            </a:r>
          </a:p>
          <a:p>
            <a:pPr marL="342900" indent="-342900">
              <a:spcBef>
                <a:spcPct val="0"/>
              </a:spcBef>
              <a:buFont typeface="Arial" panose="020B0604020202020204" pitchFamily="34" charset="0"/>
              <a:buChar char="•"/>
            </a:pPr>
            <a:r>
              <a:rPr lang="en-US" altLang="zh-CN" sz="1800" dirty="0"/>
              <a:t>The </a:t>
            </a:r>
            <a:r>
              <a:rPr lang="en-US" altLang="zh-CN" sz="1800" b="1" dirty="0"/>
              <a:t>power</a:t>
            </a:r>
            <a:r>
              <a:rPr lang="en-US" altLang="zh-CN" sz="1800" dirty="0"/>
              <a:t> metric is </a:t>
            </a:r>
            <a:r>
              <a:rPr lang="en-US" altLang="zh-CN" sz="1800" b="1" dirty="0"/>
              <a:t>load/delay</a:t>
            </a:r>
            <a:r>
              <a:rPr lang="en-US" altLang="zh-CN" sz="1800" dirty="0"/>
              <a:t>. It will rise with load until delay starts to climb rapidly. This is one way to find the knee in the curve that is a good operating point.</a:t>
            </a:r>
          </a:p>
          <a:p>
            <a:endParaRPr lang="en-US" altLang="zh-CN" sz="2000" dirty="0">
              <a:ea typeface="宋体" panose="02010600030101010101" pitchFamily="2" charset="-122"/>
            </a:endParaRPr>
          </a:p>
        </p:txBody>
      </p:sp>
    </p:spTree>
    <p:extLst>
      <p:ext uri="{BB962C8B-B14F-4D97-AF65-F5344CB8AC3E}">
        <p14:creationId xmlns:p14="http://schemas.microsoft.com/office/powerpoint/2010/main" val="1037896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 Bandwidth Allocation (2 of 3)</a:t>
            </a:r>
          </a:p>
        </p:txBody>
      </p:sp>
      <p:sp>
        <p:nvSpPr>
          <p:cNvPr id="3" name="Text Placeholder 2"/>
          <p:cNvSpPr>
            <a:spLocks noGrp="1"/>
          </p:cNvSpPr>
          <p:nvPr>
            <p:ph type="body" idx="1"/>
          </p:nvPr>
        </p:nvSpPr>
        <p:spPr>
          <a:xfrm>
            <a:off x="1981200" y="5791937"/>
            <a:ext cx="8229600" cy="554803"/>
          </a:xfrm>
        </p:spPr>
        <p:txBody>
          <a:bodyPr/>
          <a:lstStyle/>
          <a:p>
            <a:pPr algn="ctr"/>
            <a:r>
              <a:rPr lang="en-US" dirty="0"/>
              <a:t>Max-min bandwidth allocation for four flows</a:t>
            </a:r>
          </a:p>
        </p:txBody>
      </p:sp>
      <p:pic>
        <p:nvPicPr>
          <p:cNvPr id="4" name="Picture Placeholder 3" descr="Figure 6-20. Max-min bandwidth allocation for four flow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52601" y="3644514"/>
            <a:ext cx="5920935" cy="1959998"/>
          </a:xfrm>
        </p:spPr>
      </p:pic>
      <p:sp>
        <p:nvSpPr>
          <p:cNvPr id="5" name="矩形 4">
            <a:extLst>
              <a:ext uri="{FF2B5EF4-FFF2-40B4-BE49-F238E27FC236}">
                <a16:creationId xmlns:a16="http://schemas.microsoft.com/office/drawing/2014/main" id="{8B8FF886-7348-438D-BFDD-C5D913524B65}"/>
              </a:ext>
            </a:extLst>
          </p:cNvPr>
          <p:cNvSpPr/>
          <p:nvPr/>
        </p:nvSpPr>
        <p:spPr>
          <a:xfrm>
            <a:off x="2209800" y="1253488"/>
            <a:ext cx="8001000" cy="1938992"/>
          </a:xfrm>
          <a:prstGeom prst="rect">
            <a:avLst/>
          </a:prstGeom>
        </p:spPr>
        <p:txBody>
          <a:bodyPr wrap="square">
            <a:spAutoFit/>
          </a:bodyPr>
          <a:lstStyle/>
          <a:p>
            <a:r>
              <a:rPr lang="en-US" altLang="zh-CN" sz="2000" dirty="0">
                <a:ea typeface="宋体" panose="02010600030101010101" pitchFamily="2" charset="-122"/>
              </a:rPr>
              <a:t>Fair use gives bandwidth to all flows (no starvation)</a:t>
            </a:r>
          </a:p>
          <a:p>
            <a:pPr marL="342900" lvl="1" indent="-342900">
              <a:buFont typeface="Arial" panose="020B0604020202020204" pitchFamily="34" charset="0"/>
              <a:buChar char="•"/>
            </a:pPr>
            <a:r>
              <a:rPr lang="en-US" altLang="zh-CN" sz="2000" b="1" dirty="0">
                <a:ea typeface="宋体" panose="02010600030101010101" pitchFamily="2" charset="-122"/>
              </a:rPr>
              <a:t>Max-min fairness </a:t>
            </a:r>
            <a:r>
              <a:rPr lang="en-US" altLang="zh-CN" sz="2000" dirty="0">
                <a:ea typeface="宋体" panose="02010600030101010101" pitchFamily="2" charset="-122"/>
              </a:rPr>
              <a:t>gives equal shares of bottleneck</a:t>
            </a:r>
          </a:p>
          <a:p>
            <a:pPr marL="342900" lvl="1" indent="-342900">
              <a:buFont typeface="Arial" panose="020B0604020202020204" pitchFamily="34" charset="0"/>
              <a:buChar char="•"/>
            </a:pPr>
            <a:r>
              <a:rPr lang="en-US" altLang="zh-CN" sz="2000" dirty="0">
                <a:ea typeface="宋体" panose="02010600030101010101" pitchFamily="2" charset="-122"/>
              </a:rPr>
              <a:t>The bandwidth given to one flow cannot be increased without decreasing the bandwidth given to another flow with an allocation that is no larger. i.e., increasing the bandwidth of a flow will only make the situation worse for flows that are less well off.</a:t>
            </a:r>
          </a:p>
        </p:txBody>
      </p:sp>
      <p:sp>
        <p:nvSpPr>
          <p:cNvPr id="6" name="矩形 5">
            <a:extLst>
              <a:ext uri="{FF2B5EF4-FFF2-40B4-BE49-F238E27FC236}">
                <a16:creationId xmlns:a16="http://schemas.microsoft.com/office/drawing/2014/main" id="{1988951B-33D6-4440-B4D5-CA69CD7DF193}"/>
              </a:ext>
            </a:extLst>
          </p:cNvPr>
          <p:cNvSpPr/>
          <p:nvPr/>
        </p:nvSpPr>
        <p:spPr>
          <a:xfrm>
            <a:off x="7673535" y="3593347"/>
            <a:ext cx="2983230" cy="2308324"/>
          </a:xfrm>
          <a:prstGeom prst="rect">
            <a:avLst/>
          </a:prstGeom>
        </p:spPr>
        <p:txBody>
          <a:bodyPr wrap="square">
            <a:spAutoFit/>
          </a:bodyPr>
          <a:lstStyle/>
          <a:p>
            <a:pPr lvl="2"/>
            <a:r>
              <a:rPr lang="en-US" altLang="zh-CN" sz="1600" b="1" dirty="0">
                <a:latin typeface="Arial" panose="020B0604020202020204" pitchFamily="34" charset="0"/>
                <a:cs typeface="Arial" panose="020B0604020202020204" pitchFamily="34" charset="0"/>
              </a:rPr>
              <a:t>Max-min Fairness Allocation</a:t>
            </a:r>
          </a:p>
          <a:p>
            <a:pPr marL="342900" lvl="2" indent="-342900">
              <a:buAutoNum type="arabicPeriod"/>
            </a:pPr>
            <a:r>
              <a:rPr lang="en-US" altLang="zh-CN" sz="1600" dirty="0">
                <a:latin typeface="Arial" panose="020B0604020202020204" pitchFamily="34" charset="0"/>
                <a:cs typeface="Arial" panose="020B0604020202020204" pitchFamily="34" charset="0"/>
              </a:rPr>
              <a:t>Start with all flows at rate 0;</a:t>
            </a:r>
          </a:p>
          <a:p>
            <a:pPr marL="342900" lvl="2" indent="-342900">
              <a:buAutoNum type="arabicPeriod"/>
            </a:pPr>
            <a:r>
              <a:rPr lang="en-US" altLang="zh-CN" sz="1600" dirty="0">
                <a:latin typeface="Arial" panose="020B0604020202020204" pitchFamily="34" charset="0"/>
                <a:cs typeface="Arial" panose="020B0604020202020204" pitchFamily="34" charset="0"/>
              </a:rPr>
              <a:t>Increase the flows until there is a new bottleneck in the network;</a:t>
            </a:r>
          </a:p>
          <a:p>
            <a:pPr marL="342900" lvl="2" indent="-342900">
              <a:buAutoNum type="arabicPeriod"/>
            </a:pPr>
            <a:r>
              <a:rPr lang="en-US" altLang="zh-CN" sz="1600" dirty="0">
                <a:latin typeface="Arial" panose="020B0604020202020204" pitchFamily="34" charset="0"/>
                <a:cs typeface="Arial" panose="020B0604020202020204" pitchFamily="34" charset="0"/>
              </a:rPr>
              <a:t>Hold fixed the rate of the flows that are bottlenecked</a:t>
            </a:r>
          </a:p>
          <a:p>
            <a:pPr marL="342900" lvl="2" indent="-342900">
              <a:buAutoNum type="arabicPeriod"/>
            </a:pPr>
            <a:r>
              <a:rPr lang="en-US" altLang="zh-CN" sz="1600" dirty="0">
                <a:latin typeface="Arial" panose="020B0604020202020204" pitchFamily="34" charset="0"/>
                <a:cs typeface="Arial" panose="020B0604020202020204" pitchFamily="34" charset="0"/>
              </a:rPr>
              <a:t>Go to step 2 for any remaining flows.</a:t>
            </a:r>
            <a:endParaRPr lang="zh-CN"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8174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6B1F0C7-504F-456F-911F-C91CDDB3CC62}"/>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B391704C-A4CD-4692-9965-FB113AF42FB5}"/>
              </a:ext>
            </a:extLst>
          </p:cNvPr>
          <p:cNvSpPr>
            <a:spLocks noGrp="1"/>
          </p:cNvSpPr>
          <p:nvPr>
            <p:ph type="title"/>
          </p:nvPr>
        </p:nvSpPr>
        <p:spPr/>
        <p:txBody>
          <a:bodyPr/>
          <a:lstStyle/>
          <a:p>
            <a:r>
              <a:rPr lang="en-US" altLang="zh-CN" dirty="0"/>
              <a:t>Exercises</a:t>
            </a:r>
            <a:endParaRPr lang="zh-CN" altLang="en-US" dirty="0"/>
          </a:p>
        </p:txBody>
      </p:sp>
      <p:sp>
        <p:nvSpPr>
          <p:cNvPr id="13" name="文本框 12">
            <a:extLst>
              <a:ext uri="{FF2B5EF4-FFF2-40B4-BE49-F238E27FC236}">
                <a16:creationId xmlns:a16="http://schemas.microsoft.com/office/drawing/2014/main" id="{7DFFCBF3-5C07-46A5-8FB6-09BC7E9CB9D2}"/>
              </a:ext>
            </a:extLst>
          </p:cNvPr>
          <p:cNvSpPr txBox="1"/>
          <p:nvPr/>
        </p:nvSpPr>
        <p:spPr>
          <a:xfrm>
            <a:off x="8086948" y="2946774"/>
            <a:ext cx="2287661" cy="2169825"/>
          </a:xfrm>
          <a:prstGeom prst="rect">
            <a:avLst/>
          </a:prstGeom>
          <a:noFill/>
        </p:spPr>
        <p:txBody>
          <a:bodyPr wrap="square">
            <a:spAutoFit/>
          </a:bodyPr>
          <a:lstStyle/>
          <a:p>
            <a:pPr>
              <a:spcBef>
                <a:spcPts val="900"/>
              </a:spcBef>
              <a:buFont typeface="Arial" panose="020B0604020202020204" pitchFamily="34" charset="0"/>
              <a:buChar char="•"/>
            </a:pPr>
            <a:r>
              <a:rPr lang="en-US" altLang="zh-CN" sz="1500" dirty="0">
                <a:solidFill>
                  <a:srgbClr val="0000FF"/>
                </a:solidFill>
                <a:latin typeface="微软雅黑" panose="020B0503020204020204" pitchFamily="34" charset="-122"/>
                <a:ea typeface="微软雅黑" panose="020B0503020204020204" pitchFamily="34" charset="-122"/>
              </a:rPr>
              <a:t>R5-R6</a:t>
            </a:r>
            <a:r>
              <a:rPr lang="zh-CN" altLang="en-US" sz="1500" dirty="0">
                <a:solidFill>
                  <a:srgbClr val="0000FF"/>
                </a:solidFill>
                <a:latin typeface="微软雅黑" panose="020B0503020204020204" pitchFamily="34" charset="-122"/>
                <a:ea typeface="微软雅黑" panose="020B0503020204020204" pitchFamily="34" charset="-122"/>
              </a:rPr>
              <a:t>两跳含</a:t>
            </a:r>
            <a:r>
              <a:rPr lang="en-US" altLang="zh-CN" sz="1500" dirty="0">
                <a:solidFill>
                  <a:srgbClr val="0000FF"/>
                </a:solidFill>
                <a:latin typeface="微软雅黑" panose="020B0503020204020204" pitchFamily="34" charset="-122"/>
                <a:ea typeface="微软雅黑" panose="020B0503020204020204" pitchFamily="34" charset="-122"/>
              </a:rPr>
              <a:t>3</a:t>
            </a:r>
            <a:r>
              <a:rPr lang="zh-CN" altLang="en-US" sz="1500" dirty="0">
                <a:solidFill>
                  <a:srgbClr val="0000FF"/>
                </a:solidFill>
                <a:latin typeface="微软雅黑" panose="020B0503020204020204" pitchFamily="34" charset="-122"/>
                <a:ea typeface="微软雅黑" panose="020B0503020204020204" pitchFamily="34" charset="-122"/>
              </a:rPr>
              <a:t>个数据流，</a:t>
            </a:r>
            <a:r>
              <a:rPr lang="en-US" altLang="zh-CN" sz="1500" dirty="0">
                <a:solidFill>
                  <a:srgbClr val="0000FF"/>
                </a:solidFill>
                <a:latin typeface="微软雅黑" panose="020B0503020204020204" pitchFamily="34" charset="-122"/>
                <a:ea typeface="微软雅黑" panose="020B0503020204020204" pitchFamily="34" charset="-122"/>
              </a:rPr>
              <a:t>30Mbps</a:t>
            </a:r>
            <a:r>
              <a:rPr lang="zh-CN" altLang="en-US" sz="1500" dirty="0">
                <a:solidFill>
                  <a:srgbClr val="0000FF"/>
                </a:solidFill>
                <a:latin typeface="微软雅黑" panose="020B0503020204020204" pitchFamily="34" charset="-122"/>
                <a:ea typeface="微软雅黑" panose="020B0503020204020204" pitchFamily="34" charset="-122"/>
              </a:rPr>
              <a:t>三等分后得</a:t>
            </a:r>
            <a:r>
              <a:rPr lang="en-US" altLang="zh-CN" sz="1500" dirty="0">
                <a:solidFill>
                  <a:srgbClr val="0000FF"/>
                </a:solidFill>
                <a:latin typeface="微软雅黑" panose="020B0503020204020204" pitchFamily="34" charset="-122"/>
                <a:ea typeface="微软雅黑" panose="020B0503020204020204" pitchFamily="34" charset="-122"/>
              </a:rPr>
              <a:t>10Mbps</a:t>
            </a:r>
            <a:r>
              <a:rPr lang="zh-CN" altLang="en-US" sz="1500" dirty="0">
                <a:solidFill>
                  <a:srgbClr val="0000FF"/>
                </a:solidFill>
                <a:latin typeface="微软雅黑" panose="020B0503020204020204" pitchFamily="34" charset="-122"/>
                <a:ea typeface="微软雅黑" panose="020B0503020204020204" pitchFamily="34" charset="-122"/>
              </a:rPr>
              <a:t>。</a:t>
            </a:r>
            <a:r>
              <a:rPr lang="en-US" altLang="zh-CN" sz="1500" dirty="0">
                <a:solidFill>
                  <a:srgbClr val="0000FF"/>
                </a:solidFill>
                <a:latin typeface="微软雅黑" panose="020B0503020204020204" pitchFamily="34" charset="-122"/>
                <a:ea typeface="微软雅黑" panose="020B0503020204020204" pitchFamily="34" charset="-122"/>
              </a:rPr>
              <a:t>R1-R2-R3</a:t>
            </a:r>
            <a:r>
              <a:rPr lang="zh-CN" altLang="en-US" sz="1500" dirty="0">
                <a:solidFill>
                  <a:srgbClr val="0000FF"/>
                </a:solidFill>
                <a:latin typeface="微软雅黑" panose="020B0503020204020204" pitchFamily="34" charset="-122"/>
                <a:ea typeface="微软雅黑" panose="020B0503020204020204" pitchFamily="34" charset="-122"/>
              </a:rPr>
              <a:t>能分得</a:t>
            </a:r>
            <a:r>
              <a:rPr lang="en-US" altLang="zh-CN" sz="1500" dirty="0">
                <a:solidFill>
                  <a:srgbClr val="0000FF"/>
                </a:solidFill>
                <a:latin typeface="微软雅黑" panose="020B0503020204020204" pitchFamily="34" charset="-122"/>
                <a:ea typeface="微软雅黑" panose="020B0503020204020204" pitchFamily="34" charset="-122"/>
              </a:rPr>
              <a:t>20Mbps</a:t>
            </a:r>
          </a:p>
          <a:p>
            <a:pPr>
              <a:spcBef>
                <a:spcPts val="900"/>
              </a:spcBef>
              <a:buFont typeface="Arial" panose="020B0604020202020204" pitchFamily="34" charset="0"/>
              <a:buChar char="•"/>
            </a:pPr>
            <a:r>
              <a:rPr lang="zh-CN" altLang="en-US" sz="1500" dirty="0">
                <a:solidFill>
                  <a:srgbClr val="0000FF"/>
                </a:solidFill>
                <a:latin typeface="微软雅黑" panose="020B0503020204020204" pitchFamily="34" charset="-122"/>
                <a:ea typeface="微软雅黑" panose="020B0503020204020204" pitchFamily="34" charset="-122"/>
              </a:rPr>
              <a:t>故最高为</a:t>
            </a:r>
            <a:r>
              <a:rPr lang="en-US" altLang="zh-CN" sz="1500" dirty="0">
                <a:solidFill>
                  <a:srgbClr val="0000FF"/>
                </a:solidFill>
                <a:latin typeface="微软雅黑" panose="020B0503020204020204" pitchFamily="34" charset="-122"/>
                <a:ea typeface="微软雅黑" panose="020B0503020204020204" pitchFamily="34" charset="-122"/>
              </a:rPr>
              <a:t>R1-R2-R3</a:t>
            </a:r>
            <a:r>
              <a:rPr lang="zh-CN" altLang="en-US" sz="1500" dirty="0">
                <a:solidFill>
                  <a:srgbClr val="0000FF"/>
                </a:solidFill>
                <a:latin typeface="微软雅黑" panose="020B0503020204020204" pitchFamily="34" charset="-122"/>
                <a:ea typeface="微软雅黑" panose="020B0503020204020204" pitchFamily="34" charset="-122"/>
              </a:rPr>
              <a:t>： </a:t>
            </a:r>
            <a:r>
              <a:rPr lang="en-US" altLang="zh-CN" sz="1500" dirty="0">
                <a:solidFill>
                  <a:srgbClr val="0000FF"/>
                </a:solidFill>
                <a:latin typeface="微软雅黑" panose="020B0503020204020204" pitchFamily="34" charset="-122"/>
                <a:ea typeface="微软雅黑" panose="020B0503020204020204" pitchFamily="34" charset="-122"/>
              </a:rPr>
              <a:t>20Mbps</a:t>
            </a:r>
            <a:r>
              <a:rPr lang="zh-CN" altLang="en-US" sz="1500" dirty="0">
                <a:solidFill>
                  <a:srgbClr val="0000FF"/>
                </a:solidFill>
                <a:latin typeface="微软雅黑" panose="020B0503020204020204" pitchFamily="34" charset="-122"/>
                <a:ea typeface="微软雅黑" panose="020B0503020204020204" pitchFamily="34" charset="-122"/>
              </a:rPr>
              <a:t>；其他均为最低： </a:t>
            </a:r>
            <a:r>
              <a:rPr lang="en-US" altLang="zh-CN" sz="1500" dirty="0">
                <a:solidFill>
                  <a:srgbClr val="0000FF"/>
                </a:solidFill>
                <a:latin typeface="微软雅黑" panose="020B0503020204020204" pitchFamily="34" charset="-122"/>
                <a:ea typeface="微软雅黑" panose="020B0503020204020204" pitchFamily="34" charset="-122"/>
              </a:rPr>
              <a:t>10Mbps</a:t>
            </a:r>
            <a:r>
              <a:rPr lang="zh-CN" altLang="en-US" sz="1500" dirty="0">
                <a:solidFill>
                  <a:srgbClr val="0000FF"/>
                </a:solidFill>
                <a:latin typeface="微软雅黑" panose="020B0503020204020204" pitchFamily="34" charset="-122"/>
                <a:ea typeface="微软雅黑" panose="020B0503020204020204" pitchFamily="34" charset="-122"/>
              </a:rPr>
              <a:t>。</a:t>
            </a:r>
            <a:endParaRPr lang="en-US" altLang="zh-CN" sz="1500" dirty="0">
              <a:solidFill>
                <a:srgbClr val="0000FF"/>
              </a:solidFill>
              <a:latin typeface="微软雅黑" panose="020B0503020204020204" pitchFamily="34" charset="-122"/>
              <a:ea typeface="微软雅黑" panose="020B0503020204020204" pitchFamily="34" charset="-122"/>
            </a:endParaRPr>
          </a:p>
          <a:p>
            <a:pPr>
              <a:spcBef>
                <a:spcPts val="900"/>
              </a:spcBef>
              <a:buFont typeface="Arial" panose="020B0604020202020204" pitchFamily="34" charset="0"/>
              <a:buChar char="•"/>
            </a:pPr>
            <a:r>
              <a:rPr lang="zh-CN" altLang="en-US" sz="1500" dirty="0">
                <a:solidFill>
                  <a:srgbClr val="0000FF"/>
                </a:solidFill>
                <a:latin typeface="微软雅黑" panose="020B0503020204020204" pitchFamily="34" charset="-122"/>
                <a:ea typeface="微软雅黑" panose="020B0503020204020204" pitchFamily="34" charset="-122"/>
              </a:rPr>
              <a:t>选</a:t>
            </a:r>
            <a:r>
              <a:rPr lang="en-US" altLang="zh-CN" sz="1500" dirty="0">
                <a:solidFill>
                  <a:srgbClr val="0000FF"/>
                </a:solidFill>
                <a:latin typeface="微软雅黑" panose="020B0503020204020204" pitchFamily="34" charset="-122"/>
                <a:ea typeface="微软雅黑" panose="020B0503020204020204" pitchFamily="34" charset="-122"/>
              </a:rPr>
              <a:t>D</a:t>
            </a:r>
            <a:r>
              <a:rPr lang="zh-CN" altLang="en-US" sz="1500" dirty="0">
                <a:solidFill>
                  <a:srgbClr val="0000FF"/>
                </a:solidFill>
                <a:latin typeface="微软雅黑" panose="020B0503020204020204" pitchFamily="34" charset="-122"/>
                <a:ea typeface="微软雅黑" panose="020B0503020204020204" pitchFamily="34" charset="-122"/>
              </a:rPr>
              <a:t>。</a:t>
            </a:r>
          </a:p>
        </p:txBody>
      </p:sp>
      <p:grpSp>
        <p:nvGrpSpPr>
          <p:cNvPr id="7" name="组合 6">
            <a:extLst>
              <a:ext uri="{FF2B5EF4-FFF2-40B4-BE49-F238E27FC236}">
                <a16:creationId xmlns:a16="http://schemas.microsoft.com/office/drawing/2014/main" id="{38FDFC2A-1298-4B51-A27B-3A9DBD7DD51A}"/>
              </a:ext>
            </a:extLst>
          </p:cNvPr>
          <p:cNvGrpSpPr/>
          <p:nvPr/>
        </p:nvGrpSpPr>
        <p:grpSpPr>
          <a:xfrm>
            <a:off x="1938670" y="1760682"/>
            <a:ext cx="5893262" cy="3745820"/>
            <a:chOff x="552893" y="1204575"/>
            <a:chExt cx="7857682" cy="4994427"/>
          </a:xfrm>
        </p:grpSpPr>
        <p:pic>
          <p:nvPicPr>
            <p:cNvPr id="1026" name="Picture 2">
              <a:extLst>
                <a:ext uri="{FF2B5EF4-FFF2-40B4-BE49-F238E27FC236}">
                  <a16:creationId xmlns:a16="http://schemas.microsoft.com/office/drawing/2014/main" id="{B8359766-50AD-4F3B-9C4C-41AB87C4C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93" y="1204575"/>
              <a:ext cx="7857682" cy="499442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D1CED427-AC38-422D-B51F-0986381AE71D}"/>
                </a:ext>
              </a:extLst>
            </p:cNvPr>
            <p:cNvPicPr>
              <a:picLocks noChangeAspect="1"/>
            </p:cNvPicPr>
            <p:nvPr/>
          </p:nvPicPr>
          <p:blipFill>
            <a:blip r:embed="rId4"/>
            <a:stretch>
              <a:fillRect/>
            </a:stretch>
          </p:blipFill>
          <p:spPr>
            <a:xfrm>
              <a:off x="6375318" y="5887777"/>
              <a:ext cx="1981872" cy="295277"/>
            </a:xfrm>
            <a:prstGeom prst="rect">
              <a:avLst/>
            </a:prstGeom>
          </p:spPr>
        </p:pic>
      </p:grpSp>
      <p:cxnSp>
        <p:nvCxnSpPr>
          <p:cNvPr id="5" name="直接连接符 4">
            <a:extLst>
              <a:ext uri="{FF2B5EF4-FFF2-40B4-BE49-F238E27FC236}">
                <a16:creationId xmlns:a16="http://schemas.microsoft.com/office/drawing/2014/main" id="{3E49B131-B9E2-4A5B-84E1-782051097850}"/>
              </a:ext>
            </a:extLst>
          </p:cNvPr>
          <p:cNvCxnSpPr/>
          <p:nvPr/>
        </p:nvCxnSpPr>
        <p:spPr>
          <a:xfrm>
            <a:off x="3130378" y="3163330"/>
            <a:ext cx="131805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a:extLst>
              <a:ext uri="{FF2B5EF4-FFF2-40B4-BE49-F238E27FC236}">
                <a16:creationId xmlns:a16="http://schemas.microsoft.com/office/drawing/2014/main" id="{D25F7279-F7B8-448A-ACA2-5C9E1F4EF0A6}"/>
              </a:ext>
            </a:extLst>
          </p:cNvPr>
          <p:cNvCxnSpPr/>
          <p:nvPr/>
        </p:nvCxnSpPr>
        <p:spPr>
          <a:xfrm>
            <a:off x="5358713" y="3163330"/>
            <a:ext cx="131805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a:extLst>
              <a:ext uri="{FF2B5EF4-FFF2-40B4-BE49-F238E27FC236}">
                <a16:creationId xmlns:a16="http://schemas.microsoft.com/office/drawing/2014/main" id="{670E7861-87E6-4FE4-90F8-B06878AA8F0F}"/>
              </a:ext>
            </a:extLst>
          </p:cNvPr>
          <p:cNvCxnSpPr/>
          <p:nvPr/>
        </p:nvCxnSpPr>
        <p:spPr>
          <a:xfrm>
            <a:off x="3130378" y="3391930"/>
            <a:ext cx="1318054" cy="0"/>
          </a:xfrm>
          <a:prstGeom prst="line">
            <a:avLst/>
          </a:prstGeom>
          <a:ln>
            <a:solidFill>
              <a:srgbClr val="0000FF"/>
            </a:solidFill>
          </a:ln>
        </p:spPr>
        <p:style>
          <a:lnRef idx="2">
            <a:schemeClr val="accent3"/>
          </a:lnRef>
          <a:fillRef idx="0">
            <a:schemeClr val="accent3"/>
          </a:fillRef>
          <a:effectRef idx="1">
            <a:schemeClr val="accent3"/>
          </a:effectRef>
          <a:fontRef idx="minor">
            <a:schemeClr val="tx1"/>
          </a:fontRef>
        </p:style>
      </p:cxnSp>
      <p:cxnSp>
        <p:nvCxnSpPr>
          <p:cNvPr id="15" name="直接连接符 14">
            <a:extLst>
              <a:ext uri="{FF2B5EF4-FFF2-40B4-BE49-F238E27FC236}">
                <a16:creationId xmlns:a16="http://schemas.microsoft.com/office/drawing/2014/main" id="{852E58C4-CCC9-4CD5-BBE5-27302E9699B6}"/>
              </a:ext>
            </a:extLst>
          </p:cNvPr>
          <p:cNvCxnSpPr/>
          <p:nvPr/>
        </p:nvCxnSpPr>
        <p:spPr>
          <a:xfrm>
            <a:off x="5358713" y="4129217"/>
            <a:ext cx="1318054" cy="0"/>
          </a:xfrm>
          <a:prstGeom prst="line">
            <a:avLst/>
          </a:prstGeom>
          <a:ln>
            <a:solidFill>
              <a:srgbClr val="0000FF"/>
            </a:solidFill>
          </a:ln>
        </p:spPr>
        <p:style>
          <a:lnRef idx="2">
            <a:schemeClr val="accent3"/>
          </a:lnRef>
          <a:fillRef idx="0">
            <a:schemeClr val="accent3"/>
          </a:fillRef>
          <a:effectRef idx="1">
            <a:schemeClr val="accent3"/>
          </a:effectRef>
          <a:fontRef idx="minor">
            <a:schemeClr val="tx1"/>
          </a:fontRef>
        </p:style>
      </p:cxnSp>
      <p:cxnSp>
        <p:nvCxnSpPr>
          <p:cNvPr id="16" name="直接连接符 15">
            <a:extLst>
              <a:ext uri="{FF2B5EF4-FFF2-40B4-BE49-F238E27FC236}">
                <a16:creationId xmlns:a16="http://schemas.microsoft.com/office/drawing/2014/main" id="{75784651-3B7D-461F-9FF9-AC0651DAA6A8}"/>
              </a:ext>
            </a:extLst>
          </p:cNvPr>
          <p:cNvCxnSpPr>
            <a:cxnSpLocks/>
          </p:cNvCxnSpPr>
          <p:nvPr/>
        </p:nvCxnSpPr>
        <p:spPr>
          <a:xfrm flipV="1">
            <a:off x="4839729" y="3544330"/>
            <a:ext cx="0" cy="525162"/>
          </a:xfrm>
          <a:prstGeom prst="line">
            <a:avLst/>
          </a:prstGeom>
          <a:ln>
            <a:solidFill>
              <a:srgbClr val="0000FF"/>
            </a:solidFill>
          </a:ln>
        </p:spPr>
        <p:style>
          <a:lnRef idx="2">
            <a:schemeClr val="accent3"/>
          </a:lnRef>
          <a:fillRef idx="0">
            <a:schemeClr val="accent3"/>
          </a:fillRef>
          <a:effectRef idx="1">
            <a:schemeClr val="accent3"/>
          </a:effectRef>
          <a:fontRef idx="minor">
            <a:schemeClr val="tx1"/>
          </a:fontRef>
        </p:style>
      </p:cxnSp>
      <p:cxnSp>
        <p:nvCxnSpPr>
          <p:cNvPr id="18" name="直接连接符 17">
            <a:extLst>
              <a:ext uri="{FF2B5EF4-FFF2-40B4-BE49-F238E27FC236}">
                <a16:creationId xmlns:a16="http://schemas.microsoft.com/office/drawing/2014/main" id="{857ED115-6938-47F4-99D3-D0DFA9DFB973}"/>
              </a:ext>
            </a:extLst>
          </p:cNvPr>
          <p:cNvCxnSpPr/>
          <p:nvPr/>
        </p:nvCxnSpPr>
        <p:spPr>
          <a:xfrm>
            <a:off x="3130378" y="4261022"/>
            <a:ext cx="1318054" cy="0"/>
          </a:xfrm>
          <a:prstGeom prst="line">
            <a:avLst/>
          </a:prstGeom>
          <a:ln>
            <a:solidFill>
              <a:srgbClr val="FF00FF"/>
            </a:solidFill>
          </a:ln>
        </p:spPr>
        <p:style>
          <a:lnRef idx="2">
            <a:schemeClr val="accent3"/>
          </a:lnRef>
          <a:fillRef idx="0">
            <a:schemeClr val="accent3"/>
          </a:fillRef>
          <a:effectRef idx="1">
            <a:schemeClr val="accent3"/>
          </a:effectRef>
          <a:fontRef idx="minor">
            <a:schemeClr val="tx1"/>
          </a:fontRef>
        </p:style>
      </p:cxnSp>
      <p:cxnSp>
        <p:nvCxnSpPr>
          <p:cNvPr id="19" name="直接连接符 18">
            <a:extLst>
              <a:ext uri="{FF2B5EF4-FFF2-40B4-BE49-F238E27FC236}">
                <a16:creationId xmlns:a16="http://schemas.microsoft.com/office/drawing/2014/main" id="{12D97619-0EDD-4390-99C4-6E841E95234A}"/>
              </a:ext>
            </a:extLst>
          </p:cNvPr>
          <p:cNvCxnSpPr/>
          <p:nvPr/>
        </p:nvCxnSpPr>
        <p:spPr>
          <a:xfrm>
            <a:off x="5358713" y="4261022"/>
            <a:ext cx="1318054" cy="0"/>
          </a:xfrm>
          <a:prstGeom prst="line">
            <a:avLst/>
          </a:prstGeom>
          <a:ln>
            <a:solidFill>
              <a:srgbClr val="FF00FF"/>
            </a:solidFill>
          </a:ln>
        </p:spPr>
        <p:style>
          <a:lnRef idx="2">
            <a:schemeClr val="accent3"/>
          </a:lnRef>
          <a:fillRef idx="0">
            <a:schemeClr val="accent3"/>
          </a:fillRef>
          <a:effectRef idx="1">
            <a:schemeClr val="accent3"/>
          </a:effectRef>
          <a:fontRef idx="minor">
            <a:schemeClr val="tx1"/>
          </a:fontRef>
        </p:style>
      </p:cxnSp>
      <p:cxnSp>
        <p:nvCxnSpPr>
          <p:cNvPr id="20" name="直接连接符 19">
            <a:extLst>
              <a:ext uri="{FF2B5EF4-FFF2-40B4-BE49-F238E27FC236}">
                <a16:creationId xmlns:a16="http://schemas.microsoft.com/office/drawing/2014/main" id="{29926DBA-5D32-446A-962D-6444341308C4}"/>
              </a:ext>
            </a:extLst>
          </p:cNvPr>
          <p:cNvCxnSpPr/>
          <p:nvPr/>
        </p:nvCxnSpPr>
        <p:spPr>
          <a:xfrm>
            <a:off x="3130378" y="4479325"/>
            <a:ext cx="1318054" cy="0"/>
          </a:xfrm>
          <a:prstGeom prst="line">
            <a:avLst/>
          </a:prstGeom>
          <a:ln>
            <a:solidFill>
              <a:srgbClr val="FF3300"/>
            </a:solidFill>
          </a:ln>
        </p:spPr>
        <p:style>
          <a:lnRef idx="2">
            <a:schemeClr val="accent3"/>
          </a:lnRef>
          <a:fillRef idx="0">
            <a:schemeClr val="accent3"/>
          </a:fillRef>
          <a:effectRef idx="1">
            <a:schemeClr val="accent3"/>
          </a:effectRef>
          <a:fontRef idx="minor">
            <a:schemeClr val="tx1"/>
          </a:fontRef>
        </p:style>
      </p:cxnSp>
      <p:cxnSp>
        <p:nvCxnSpPr>
          <p:cNvPr id="21" name="直接连接符 20">
            <a:extLst>
              <a:ext uri="{FF2B5EF4-FFF2-40B4-BE49-F238E27FC236}">
                <a16:creationId xmlns:a16="http://schemas.microsoft.com/office/drawing/2014/main" id="{49BA7559-4E27-4E44-AD9E-F0A39060FE79}"/>
              </a:ext>
            </a:extLst>
          </p:cNvPr>
          <p:cNvCxnSpPr/>
          <p:nvPr/>
        </p:nvCxnSpPr>
        <p:spPr>
          <a:xfrm>
            <a:off x="5358713" y="4479325"/>
            <a:ext cx="1318054" cy="0"/>
          </a:xfrm>
          <a:prstGeom prst="line">
            <a:avLst/>
          </a:prstGeom>
          <a:ln>
            <a:solidFill>
              <a:srgbClr val="FF3300"/>
            </a:solidFill>
          </a:ln>
        </p:spPr>
        <p:style>
          <a:lnRef idx="2">
            <a:schemeClr val="accent3"/>
          </a:lnRef>
          <a:fillRef idx="0">
            <a:schemeClr val="accent3"/>
          </a:fillRef>
          <a:effectRef idx="1">
            <a:schemeClr val="accent3"/>
          </a:effectRef>
          <a:fontRef idx="minor">
            <a:schemeClr val="tx1"/>
          </a:fontRef>
        </p:style>
      </p:cxnSp>
      <p:cxnSp>
        <p:nvCxnSpPr>
          <p:cNvPr id="22" name="直接连接符 21">
            <a:extLst>
              <a:ext uri="{FF2B5EF4-FFF2-40B4-BE49-F238E27FC236}">
                <a16:creationId xmlns:a16="http://schemas.microsoft.com/office/drawing/2014/main" id="{316B9451-BB19-46CC-9799-6084A251C44A}"/>
              </a:ext>
            </a:extLst>
          </p:cNvPr>
          <p:cNvCxnSpPr>
            <a:cxnSpLocks/>
          </p:cNvCxnSpPr>
          <p:nvPr/>
        </p:nvCxnSpPr>
        <p:spPr>
          <a:xfrm>
            <a:off x="2561967" y="5811796"/>
            <a:ext cx="313038" cy="0"/>
          </a:xfrm>
          <a:prstGeom prst="line">
            <a:avLst/>
          </a:prstGeom>
          <a:ln>
            <a:solidFill>
              <a:srgbClr val="0000FF"/>
            </a:solidFill>
          </a:ln>
        </p:spPr>
        <p:style>
          <a:lnRef idx="2">
            <a:schemeClr val="accent3"/>
          </a:lnRef>
          <a:fillRef idx="0">
            <a:schemeClr val="accent3"/>
          </a:fillRef>
          <a:effectRef idx="1">
            <a:schemeClr val="accent3"/>
          </a:effectRef>
          <a:fontRef idx="minor">
            <a:schemeClr val="tx1"/>
          </a:fontRef>
        </p:style>
      </p:cxnSp>
      <p:cxnSp>
        <p:nvCxnSpPr>
          <p:cNvPr id="24" name="直接连接符 23">
            <a:extLst>
              <a:ext uri="{FF2B5EF4-FFF2-40B4-BE49-F238E27FC236}">
                <a16:creationId xmlns:a16="http://schemas.microsoft.com/office/drawing/2014/main" id="{F57C7913-2DA3-434F-BABE-2BB313443B15}"/>
              </a:ext>
            </a:extLst>
          </p:cNvPr>
          <p:cNvCxnSpPr>
            <a:cxnSpLocks/>
          </p:cNvCxnSpPr>
          <p:nvPr/>
        </p:nvCxnSpPr>
        <p:spPr>
          <a:xfrm>
            <a:off x="2561967" y="5918888"/>
            <a:ext cx="313038" cy="0"/>
          </a:xfrm>
          <a:prstGeom prst="line">
            <a:avLst/>
          </a:prstGeom>
          <a:ln>
            <a:solidFill>
              <a:srgbClr val="FF00FF"/>
            </a:solidFill>
          </a:ln>
        </p:spPr>
        <p:style>
          <a:lnRef idx="2">
            <a:schemeClr val="accent3"/>
          </a:lnRef>
          <a:fillRef idx="0">
            <a:schemeClr val="accent3"/>
          </a:fillRef>
          <a:effectRef idx="1">
            <a:schemeClr val="accent3"/>
          </a:effectRef>
          <a:fontRef idx="minor">
            <a:schemeClr val="tx1"/>
          </a:fontRef>
        </p:style>
      </p:cxnSp>
      <p:cxnSp>
        <p:nvCxnSpPr>
          <p:cNvPr id="25" name="直接连接符 24">
            <a:extLst>
              <a:ext uri="{FF2B5EF4-FFF2-40B4-BE49-F238E27FC236}">
                <a16:creationId xmlns:a16="http://schemas.microsoft.com/office/drawing/2014/main" id="{C4045C7B-84B8-4B5D-8128-235E20395572}"/>
              </a:ext>
            </a:extLst>
          </p:cNvPr>
          <p:cNvCxnSpPr>
            <a:cxnSpLocks/>
          </p:cNvCxnSpPr>
          <p:nvPr/>
        </p:nvCxnSpPr>
        <p:spPr>
          <a:xfrm>
            <a:off x="2561967" y="6075407"/>
            <a:ext cx="313038" cy="0"/>
          </a:xfrm>
          <a:prstGeom prst="line">
            <a:avLst/>
          </a:prstGeom>
          <a:ln>
            <a:solidFill>
              <a:srgbClr val="FF3300"/>
            </a:solidFill>
          </a:ln>
        </p:spPr>
        <p:style>
          <a:lnRef idx="2">
            <a:schemeClr val="accent3"/>
          </a:lnRef>
          <a:fillRef idx="0">
            <a:schemeClr val="accent3"/>
          </a:fillRef>
          <a:effectRef idx="1">
            <a:schemeClr val="accent3"/>
          </a:effectRef>
          <a:fontRef idx="minor">
            <a:schemeClr val="tx1"/>
          </a:fontRef>
        </p:style>
      </p:cxnSp>
      <p:sp>
        <p:nvSpPr>
          <p:cNvPr id="17" name="文本框 16">
            <a:extLst>
              <a:ext uri="{FF2B5EF4-FFF2-40B4-BE49-F238E27FC236}">
                <a16:creationId xmlns:a16="http://schemas.microsoft.com/office/drawing/2014/main" id="{0E3B658B-C718-4638-B582-746477DA06FC}"/>
              </a:ext>
            </a:extLst>
          </p:cNvPr>
          <p:cNvSpPr txBox="1"/>
          <p:nvPr/>
        </p:nvSpPr>
        <p:spPr>
          <a:xfrm>
            <a:off x="3023287" y="5811797"/>
            <a:ext cx="1013255" cy="307777"/>
          </a:xfrm>
          <a:prstGeom prst="rect">
            <a:avLst/>
          </a:prstGeom>
          <a:noFill/>
        </p:spPr>
        <p:txBody>
          <a:bodyPr wrap="square" rtlCol="0">
            <a:spAutoFit/>
          </a:bodyPr>
          <a:lstStyle/>
          <a:p>
            <a:r>
              <a:rPr lang="en-US" altLang="zh-CN" dirty="0"/>
              <a:t>10Mbps</a:t>
            </a:r>
            <a:endParaRPr lang="zh-CN" altLang="en-US" dirty="0"/>
          </a:p>
        </p:txBody>
      </p:sp>
      <p:cxnSp>
        <p:nvCxnSpPr>
          <p:cNvPr id="27" name="直接连接符 26">
            <a:extLst>
              <a:ext uri="{FF2B5EF4-FFF2-40B4-BE49-F238E27FC236}">
                <a16:creationId xmlns:a16="http://schemas.microsoft.com/office/drawing/2014/main" id="{16D13AE4-1FCD-4821-81F8-854E96ACF1FB}"/>
              </a:ext>
            </a:extLst>
          </p:cNvPr>
          <p:cNvCxnSpPr>
            <a:cxnSpLocks/>
          </p:cNvCxnSpPr>
          <p:nvPr/>
        </p:nvCxnSpPr>
        <p:spPr>
          <a:xfrm>
            <a:off x="4193060" y="5918888"/>
            <a:ext cx="370703" cy="0"/>
          </a:xfrm>
          <a:prstGeom prst="line">
            <a:avLst/>
          </a:prstGeom>
        </p:spPr>
        <p:style>
          <a:lnRef idx="3">
            <a:schemeClr val="accent3"/>
          </a:lnRef>
          <a:fillRef idx="0">
            <a:schemeClr val="accent3"/>
          </a:fillRef>
          <a:effectRef idx="2">
            <a:schemeClr val="accent3"/>
          </a:effectRef>
          <a:fontRef idx="minor">
            <a:schemeClr val="tx1"/>
          </a:fontRef>
        </p:style>
      </p:cxnSp>
      <p:sp>
        <p:nvSpPr>
          <p:cNvPr id="29" name="文本框 28">
            <a:extLst>
              <a:ext uri="{FF2B5EF4-FFF2-40B4-BE49-F238E27FC236}">
                <a16:creationId xmlns:a16="http://schemas.microsoft.com/office/drawing/2014/main" id="{28D71672-B0EB-40AD-8385-5FD96A582794}"/>
              </a:ext>
            </a:extLst>
          </p:cNvPr>
          <p:cNvSpPr txBox="1"/>
          <p:nvPr/>
        </p:nvSpPr>
        <p:spPr>
          <a:xfrm>
            <a:off x="4572000" y="5810308"/>
            <a:ext cx="1013255" cy="307777"/>
          </a:xfrm>
          <a:prstGeom prst="rect">
            <a:avLst/>
          </a:prstGeom>
          <a:noFill/>
        </p:spPr>
        <p:txBody>
          <a:bodyPr wrap="square" rtlCol="0">
            <a:spAutoFit/>
          </a:bodyPr>
          <a:lstStyle/>
          <a:p>
            <a:r>
              <a:rPr lang="en-US" altLang="zh-CN" dirty="0"/>
              <a:t>20Mbps</a:t>
            </a:r>
            <a:endParaRPr lang="zh-CN" altLang="en-US" dirty="0"/>
          </a:p>
        </p:txBody>
      </p:sp>
    </p:spTree>
    <p:extLst>
      <p:ext uri="{BB962C8B-B14F-4D97-AF65-F5344CB8AC3E}">
        <p14:creationId xmlns:p14="http://schemas.microsoft.com/office/powerpoint/2010/main" val="149740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0C8BC20-74CB-4557-8011-49DCB13895A2}"/>
              </a:ext>
            </a:extLst>
          </p:cNvPr>
          <p:cNvSpPr>
            <a:spLocks noGrp="1"/>
          </p:cNvSpPr>
          <p:nvPr>
            <p:ph type="body" idx="1"/>
          </p:nvPr>
        </p:nvSpPr>
        <p:spPr/>
        <p:txBody>
          <a:bodyPr/>
          <a:lstStyle/>
          <a:p>
            <a:r>
              <a:rPr lang="en-US" altLang="zh-CN" dirty="0"/>
              <a:t>Raj Jain proposed a metric that can be used to quantify the fairness of a congestion –control mechanism.</a:t>
            </a:r>
          </a:p>
          <a:p>
            <a:r>
              <a:rPr lang="en-US" altLang="zh-CN" dirty="0"/>
              <a:t>Given a set of flow throughputs (x</a:t>
            </a:r>
            <a:r>
              <a:rPr lang="en-US" altLang="zh-CN" baseline="-25000" dirty="0"/>
              <a:t>1</a:t>
            </a:r>
            <a:r>
              <a:rPr lang="en-US" altLang="zh-CN" dirty="0"/>
              <a:t>, x</a:t>
            </a:r>
            <a:r>
              <a:rPr lang="en-US" altLang="zh-CN" baseline="-25000" dirty="0"/>
              <a:t>2</a:t>
            </a:r>
            <a:r>
              <a:rPr lang="en-US" altLang="zh-CN" dirty="0"/>
              <a:t>, …, </a:t>
            </a:r>
            <a:r>
              <a:rPr lang="en-US" altLang="zh-CN" dirty="0" err="1"/>
              <a:t>x</a:t>
            </a:r>
            <a:r>
              <a:rPr lang="en-US" altLang="zh-CN" baseline="-25000" dirty="0" err="1"/>
              <a:t>n</a:t>
            </a:r>
            <a:r>
              <a:rPr lang="en-US" altLang="zh-CN" dirty="0"/>
              <a:t>), the following function assigns a fairness index to the flows:</a:t>
            </a:r>
            <a:endParaRPr lang="zh-CN" altLang="en-US" dirty="0"/>
          </a:p>
        </p:txBody>
      </p:sp>
      <p:sp>
        <p:nvSpPr>
          <p:cNvPr id="3" name="标题 2">
            <a:extLst>
              <a:ext uri="{FF2B5EF4-FFF2-40B4-BE49-F238E27FC236}">
                <a16:creationId xmlns:a16="http://schemas.microsoft.com/office/drawing/2014/main" id="{C6B6FB91-4EA6-429D-A4FA-FACB8498B388}"/>
              </a:ext>
            </a:extLst>
          </p:cNvPr>
          <p:cNvSpPr>
            <a:spLocks noGrp="1"/>
          </p:cNvSpPr>
          <p:nvPr>
            <p:ph type="title"/>
          </p:nvPr>
        </p:nvSpPr>
        <p:spPr/>
        <p:txBody>
          <a:bodyPr/>
          <a:lstStyle/>
          <a:p>
            <a:r>
              <a:rPr lang="en-US" altLang="zh-CN" dirty="0"/>
              <a:t>Jain’s Fairness Index</a:t>
            </a:r>
            <a:endParaRPr lang="zh-CN" altLang="en-US" dirty="0"/>
          </a:p>
        </p:txBody>
      </p:sp>
      <p:pic>
        <p:nvPicPr>
          <p:cNvPr id="4" name="图片 3">
            <a:extLst>
              <a:ext uri="{FF2B5EF4-FFF2-40B4-BE49-F238E27FC236}">
                <a16:creationId xmlns:a16="http://schemas.microsoft.com/office/drawing/2014/main" id="{D3C09B8D-D1A3-4FC7-B1CF-37D544E48E47}"/>
              </a:ext>
            </a:extLst>
          </p:cNvPr>
          <p:cNvPicPr>
            <a:picLocks noChangeAspect="1"/>
          </p:cNvPicPr>
          <p:nvPr/>
        </p:nvPicPr>
        <p:blipFill>
          <a:blip r:embed="rId2"/>
          <a:stretch>
            <a:fillRect/>
          </a:stretch>
        </p:blipFill>
        <p:spPr>
          <a:xfrm>
            <a:off x="3212306" y="3624107"/>
            <a:ext cx="5382376" cy="1352739"/>
          </a:xfrm>
          <a:prstGeom prst="rect">
            <a:avLst/>
          </a:prstGeom>
        </p:spPr>
      </p:pic>
    </p:spTree>
    <p:extLst>
      <p:ext uri="{BB962C8B-B14F-4D97-AF65-F5344CB8AC3E}">
        <p14:creationId xmlns:p14="http://schemas.microsoft.com/office/powerpoint/2010/main" val="2068048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 Bandwidth Allocation (3 of 3)</a:t>
            </a:r>
          </a:p>
        </p:txBody>
      </p:sp>
      <p:sp>
        <p:nvSpPr>
          <p:cNvPr id="3" name="Text Placeholder 2"/>
          <p:cNvSpPr>
            <a:spLocks noGrp="1"/>
          </p:cNvSpPr>
          <p:nvPr>
            <p:ph type="body" idx="1"/>
          </p:nvPr>
        </p:nvSpPr>
        <p:spPr>
          <a:xfrm>
            <a:off x="1981200" y="5799368"/>
            <a:ext cx="8229600" cy="555721"/>
          </a:xfrm>
        </p:spPr>
        <p:txBody>
          <a:bodyPr/>
          <a:lstStyle/>
          <a:p>
            <a:pPr algn="ctr"/>
            <a:r>
              <a:rPr lang="en-US" dirty="0"/>
              <a:t>Changing bandwidth allocation over time</a:t>
            </a:r>
          </a:p>
        </p:txBody>
      </p:sp>
      <p:pic>
        <p:nvPicPr>
          <p:cNvPr id="4" name="Picture Placeholder 3" descr="Figure 6-21. Changing bandwidth allocation over tim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55924" y="2506441"/>
            <a:ext cx="7480153" cy="3292926"/>
          </a:xfrm>
        </p:spPr>
      </p:pic>
      <p:sp>
        <p:nvSpPr>
          <p:cNvPr id="5" name="矩形 4">
            <a:extLst>
              <a:ext uri="{FF2B5EF4-FFF2-40B4-BE49-F238E27FC236}">
                <a16:creationId xmlns:a16="http://schemas.microsoft.com/office/drawing/2014/main" id="{DD4B1E5D-1397-4883-A19A-69865892371D}"/>
              </a:ext>
            </a:extLst>
          </p:cNvPr>
          <p:cNvSpPr/>
          <p:nvPr/>
        </p:nvSpPr>
        <p:spPr>
          <a:xfrm>
            <a:off x="2355923" y="1451641"/>
            <a:ext cx="7480153" cy="830997"/>
          </a:xfrm>
          <a:prstGeom prst="rect">
            <a:avLst/>
          </a:prstGeom>
        </p:spPr>
        <p:txBody>
          <a:bodyPr wrap="square">
            <a:spAutoFit/>
          </a:bodyPr>
          <a:lstStyle/>
          <a:p>
            <a:r>
              <a:rPr lang="en-US" altLang="zh-CN" sz="2400" dirty="0">
                <a:ea typeface="宋体" panose="02010600030101010101" pitchFamily="2" charset="-122"/>
              </a:rPr>
              <a:t>We want bandwidth levels to converge quickly when traffic patterns change</a:t>
            </a:r>
          </a:p>
        </p:txBody>
      </p:sp>
      <p:sp>
        <p:nvSpPr>
          <p:cNvPr id="6" name="TextBox 8">
            <a:extLst>
              <a:ext uri="{FF2B5EF4-FFF2-40B4-BE49-F238E27FC236}">
                <a16:creationId xmlns:a16="http://schemas.microsoft.com/office/drawing/2014/main" id="{18ECFB27-2992-4E64-9A6F-E1F69EBFEAB2}"/>
              </a:ext>
            </a:extLst>
          </p:cNvPr>
          <p:cNvSpPr txBox="1">
            <a:spLocks noChangeArrowheads="1"/>
          </p:cNvSpPr>
          <p:nvPr/>
        </p:nvSpPr>
        <p:spPr bwMode="auto">
          <a:xfrm>
            <a:off x="4061460" y="2686051"/>
            <a:ext cx="21031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zh-CN" sz="1600" dirty="0">
                <a:solidFill>
                  <a:srgbClr val="FF2BD8"/>
                </a:solidFill>
                <a:ea typeface="宋体" panose="02010600030101010101" pitchFamily="2" charset="-122"/>
              </a:rPr>
              <a:t>Flow 1 slows quickly when Flow 2 starts</a:t>
            </a:r>
          </a:p>
        </p:txBody>
      </p:sp>
      <p:sp>
        <p:nvSpPr>
          <p:cNvPr id="7" name="TextBox 9">
            <a:extLst>
              <a:ext uri="{FF2B5EF4-FFF2-40B4-BE49-F238E27FC236}">
                <a16:creationId xmlns:a16="http://schemas.microsoft.com/office/drawing/2014/main" id="{43FE6530-D8EA-47D2-BA81-6ACE31057084}"/>
              </a:ext>
            </a:extLst>
          </p:cNvPr>
          <p:cNvSpPr txBox="1">
            <a:spLocks noChangeArrowheads="1"/>
          </p:cNvSpPr>
          <p:nvPr/>
        </p:nvSpPr>
        <p:spPr bwMode="auto">
          <a:xfrm>
            <a:off x="7491413" y="2667001"/>
            <a:ext cx="27193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1600" dirty="0">
                <a:solidFill>
                  <a:srgbClr val="FF2BD8"/>
                </a:solidFill>
                <a:ea typeface="宋体" panose="02010600030101010101" pitchFamily="2" charset="-122"/>
              </a:rPr>
              <a:t>Flow 1 speeds up quickly when Flow 2 stops</a:t>
            </a:r>
          </a:p>
        </p:txBody>
      </p:sp>
      <p:cxnSp>
        <p:nvCxnSpPr>
          <p:cNvPr id="8" name="Straight Arrow Connector 11">
            <a:extLst>
              <a:ext uri="{FF2B5EF4-FFF2-40B4-BE49-F238E27FC236}">
                <a16:creationId xmlns:a16="http://schemas.microsoft.com/office/drawing/2014/main" id="{35EA3346-2168-4D17-A428-259F0CAB61E9}"/>
              </a:ext>
            </a:extLst>
          </p:cNvPr>
          <p:cNvCxnSpPr>
            <a:cxnSpLocks noChangeShapeType="1"/>
          </p:cNvCxnSpPr>
          <p:nvPr/>
        </p:nvCxnSpPr>
        <p:spPr bwMode="auto">
          <a:xfrm rot="10800000" flipV="1">
            <a:off x="3695700" y="3028951"/>
            <a:ext cx="247650" cy="161925"/>
          </a:xfrm>
          <a:prstGeom prst="straightConnector1">
            <a:avLst/>
          </a:prstGeom>
          <a:noFill/>
          <a:ln w="19050" algn="ctr">
            <a:solidFill>
              <a:schemeClr val="tx1"/>
            </a:solidFill>
            <a:round/>
            <a:headEnd/>
            <a:tailEnd type="arrow" w="med" len="med"/>
          </a:ln>
        </p:spPr>
      </p:cxnSp>
      <p:cxnSp>
        <p:nvCxnSpPr>
          <p:cNvPr id="9" name="Straight Arrow Connector 12">
            <a:extLst>
              <a:ext uri="{FF2B5EF4-FFF2-40B4-BE49-F238E27FC236}">
                <a16:creationId xmlns:a16="http://schemas.microsoft.com/office/drawing/2014/main" id="{EF1CB707-581E-4A38-A991-94838C0DE19A}"/>
              </a:ext>
            </a:extLst>
          </p:cNvPr>
          <p:cNvCxnSpPr>
            <a:cxnSpLocks noChangeShapeType="1"/>
          </p:cNvCxnSpPr>
          <p:nvPr/>
        </p:nvCxnSpPr>
        <p:spPr bwMode="auto">
          <a:xfrm rot="16200000" flipH="1">
            <a:off x="8151019" y="3417094"/>
            <a:ext cx="271462" cy="171450"/>
          </a:xfrm>
          <a:prstGeom prst="straightConnector1">
            <a:avLst/>
          </a:prstGeom>
          <a:noFill/>
          <a:ln w="19050" algn="ctr">
            <a:solidFill>
              <a:schemeClr val="tx1"/>
            </a:solidFill>
            <a:round/>
            <a:headEnd/>
            <a:tailEnd type="arrow" w="med" len="med"/>
          </a:ln>
        </p:spPr>
      </p:cxnSp>
    </p:spTree>
    <p:extLst>
      <p:ext uri="{BB962C8B-B14F-4D97-AF65-F5344CB8AC3E}">
        <p14:creationId xmlns:p14="http://schemas.microsoft.com/office/powerpoint/2010/main" val="1049107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(1 of 4)</a:t>
            </a:r>
          </a:p>
        </p:txBody>
      </p:sp>
      <p:sp>
        <p:nvSpPr>
          <p:cNvPr id="3" name="Text Placeholder 2"/>
          <p:cNvSpPr>
            <a:spLocks noGrp="1"/>
          </p:cNvSpPr>
          <p:nvPr>
            <p:ph type="body" idx="1"/>
          </p:nvPr>
        </p:nvSpPr>
        <p:spPr>
          <a:xfrm>
            <a:off x="1981200" y="5556742"/>
            <a:ext cx="8229600" cy="625141"/>
          </a:xfrm>
        </p:spPr>
        <p:txBody>
          <a:bodyPr/>
          <a:lstStyle/>
          <a:p>
            <a:r>
              <a:rPr lang="en-US" dirty="0"/>
              <a:t>(a) A fast network feeding a low-capacity receiver. (b) A slow network feeding a high-capacity receiver.</a:t>
            </a:r>
          </a:p>
        </p:txBody>
      </p:sp>
      <p:pic>
        <p:nvPicPr>
          <p:cNvPr id="4" name="Picture Placeholder 3" descr="Figure 6-22. (a) A fast network feeding a low-capacity receiver. (b) A slow network feeding a high-capacity recei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238750" y="1723616"/>
            <a:ext cx="4972050" cy="3720581"/>
          </a:xfrm>
        </p:spPr>
      </p:pic>
      <p:sp>
        <p:nvSpPr>
          <p:cNvPr id="5" name="矩形 4">
            <a:extLst>
              <a:ext uri="{FF2B5EF4-FFF2-40B4-BE49-F238E27FC236}">
                <a16:creationId xmlns:a16="http://schemas.microsoft.com/office/drawing/2014/main" id="{D7213CAA-1D2B-4479-B81A-41F27D035C15}"/>
              </a:ext>
            </a:extLst>
          </p:cNvPr>
          <p:cNvSpPr/>
          <p:nvPr/>
        </p:nvSpPr>
        <p:spPr>
          <a:xfrm>
            <a:off x="2164080" y="1997839"/>
            <a:ext cx="3074670" cy="2862322"/>
          </a:xfrm>
          <a:prstGeom prst="rect">
            <a:avLst/>
          </a:prstGeom>
        </p:spPr>
        <p:txBody>
          <a:bodyPr wrap="square">
            <a:spAutoFit/>
          </a:bodyPr>
          <a:lstStyle/>
          <a:p>
            <a:r>
              <a:rPr lang="en-US" altLang="zh-CN" sz="2000" dirty="0">
                <a:ea typeface="宋体" panose="02010600030101010101" pitchFamily="2" charset="-122"/>
              </a:rPr>
              <a:t>Sender may need to slow down for different reasons:</a:t>
            </a:r>
          </a:p>
          <a:p>
            <a:pPr marL="285750" lvl="1" indent="-285750">
              <a:buFont typeface="Arial" panose="020B0604020202020204" pitchFamily="34" charset="0"/>
              <a:buChar char="•"/>
            </a:pPr>
            <a:r>
              <a:rPr lang="en-US" altLang="zh-CN" sz="2000" dirty="0">
                <a:ea typeface="宋体" panose="02010600030101010101" pitchFamily="2" charset="-122"/>
              </a:rPr>
              <a:t>Flow control, when the receiver is not fast enough</a:t>
            </a:r>
          </a:p>
          <a:p>
            <a:pPr marL="285750" lvl="1" indent="-285750">
              <a:buFont typeface="Arial" panose="020B0604020202020204" pitchFamily="34" charset="0"/>
              <a:buChar char="•"/>
            </a:pPr>
            <a:r>
              <a:rPr lang="en-US" altLang="zh-CN" sz="2000" dirty="0">
                <a:ea typeface="宋体" panose="02010600030101010101" pitchFamily="2" charset="-122"/>
              </a:rPr>
              <a:t>Congestion, when the network is not fast enough</a:t>
            </a:r>
          </a:p>
        </p:txBody>
      </p:sp>
    </p:spTree>
    <p:extLst>
      <p:ext uri="{BB962C8B-B14F-4D97-AF65-F5344CB8AC3E}">
        <p14:creationId xmlns:p14="http://schemas.microsoft.com/office/powerpoint/2010/main" val="1785701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(2 of 4)</a:t>
            </a:r>
          </a:p>
        </p:txBody>
      </p:sp>
      <p:sp>
        <p:nvSpPr>
          <p:cNvPr id="3" name="Text Placeholder 2"/>
          <p:cNvSpPr>
            <a:spLocks noGrp="1"/>
          </p:cNvSpPr>
          <p:nvPr>
            <p:ph type="body" idx="1"/>
          </p:nvPr>
        </p:nvSpPr>
        <p:spPr/>
        <p:txBody>
          <a:bodyPr/>
          <a:lstStyle/>
          <a:p>
            <a:pPr algn="ctr"/>
            <a:r>
              <a:rPr lang="en-US" dirty="0"/>
              <a:t>Signals of some congestion control protocols</a:t>
            </a:r>
          </a:p>
        </p:txBody>
      </p:sp>
      <p:pic>
        <p:nvPicPr>
          <p:cNvPr id="8" name="Picture 7">
            <a:extLst>
              <a:ext uri="{FF2B5EF4-FFF2-40B4-BE49-F238E27FC236}">
                <a16:creationId xmlns:a16="http://schemas.microsoft.com/office/drawing/2014/main" id="{BD0D3F5E-54A6-334C-86F4-F038A4DAB637}"/>
              </a:ext>
            </a:extLst>
          </p:cNvPr>
          <p:cNvPicPr>
            <a:picLocks noChangeAspect="1"/>
          </p:cNvPicPr>
          <p:nvPr/>
        </p:nvPicPr>
        <p:blipFill>
          <a:blip r:embed="rId2"/>
          <a:stretch>
            <a:fillRect/>
          </a:stretch>
        </p:blipFill>
        <p:spPr>
          <a:xfrm>
            <a:off x="1901190" y="2803670"/>
            <a:ext cx="8229600" cy="2756484"/>
          </a:xfrm>
          <a:prstGeom prst="rect">
            <a:avLst/>
          </a:prstGeom>
        </p:spPr>
      </p:pic>
      <p:sp>
        <p:nvSpPr>
          <p:cNvPr id="4" name="矩形 3">
            <a:extLst>
              <a:ext uri="{FF2B5EF4-FFF2-40B4-BE49-F238E27FC236}">
                <a16:creationId xmlns:a16="http://schemas.microsoft.com/office/drawing/2014/main" id="{4830A246-E468-4DB3-98B6-A6B21E7F9B70}"/>
              </a:ext>
            </a:extLst>
          </p:cNvPr>
          <p:cNvSpPr/>
          <p:nvPr/>
        </p:nvSpPr>
        <p:spPr>
          <a:xfrm>
            <a:off x="2169494" y="1510490"/>
            <a:ext cx="7692992" cy="830997"/>
          </a:xfrm>
          <a:prstGeom prst="rect">
            <a:avLst/>
          </a:prstGeom>
        </p:spPr>
        <p:txBody>
          <a:bodyPr wrap="square">
            <a:spAutoFit/>
          </a:bodyPr>
          <a:lstStyle/>
          <a:p>
            <a:r>
              <a:rPr lang="en-US" altLang="zh-CN" sz="2400" dirty="0">
                <a:ea typeface="宋体" panose="02010600030101010101" pitchFamily="2" charset="-122"/>
              </a:rPr>
              <a:t>Different congestion signals the network may use to tell the transport endpoint to slow down (or speed up)</a:t>
            </a:r>
          </a:p>
        </p:txBody>
      </p:sp>
    </p:spTree>
    <p:extLst>
      <p:ext uri="{BB962C8B-B14F-4D97-AF65-F5344CB8AC3E}">
        <p14:creationId xmlns:p14="http://schemas.microsoft.com/office/powerpoint/2010/main" val="4018467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(3 of 4)</a:t>
            </a:r>
          </a:p>
        </p:txBody>
      </p:sp>
      <p:sp>
        <p:nvSpPr>
          <p:cNvPr id="3" name="Text Placeholder 2"/>
          <p:cNvSpPr>
            <a:spLocks noGrp="1"/>
          </p:cNvSpPr>
          <p:nvPr>
            <p:ph type="body" idx="1"/>
          </p:nvPr>
        </p:nvSpPr>
        <p:spPr>
          <a:xfrm>
            <a:off x="1981199" y="5981853"/>
            <a:ext cx="8229600" cy="400058"/>
          </a:xfrm>
        </p:spPr>
        <p:txBody>
          <a:bodyPr/>
          <a:lstStyle/>
          <a:p>
            <a:pPr algn="ctr"/>
            <a:r>
              <a:rPr lang="en-US" dirty="0"/>
              <a:t>Additive and multiplicative bandwidth adjustments</a:t>
            </a:r>
          </a:p>
        </p:txBody>
      </p:sp>
      <p:pic>
        <p:nvPicPr>
          <p:cNvPr id="4" name="Picture Placeholder 3" descr="Figure 6-24. Additive and multiplicative bandwidth adjustment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607222" y="2566908"/>
            <a:ext cx="4977557" cy="3214917"/>
          </a:xfrm>
        </p:spPr>
      </p:pic>
      <p:sp>
        <p:nvSpPr>
          <p:cNvPr id="5" name="矩形 4">
            <a:extLst>
              <a:ext uri="{FF2B5EF4-FFF2-40B4-BE49-F238E27FC236}">
                <a16:creationId xmlns:a16="http://schemas.microsoft.com/office/drawing/2014/main" id="{FCE21F44-4259-40B8-BEA6-9CB3A4F95DB5}"/>
              </a:ext>
            </a:extLst>
          </p:cNvPr>
          <p:cNvSpPr/>
          <p:nvPr/>
        </p:nvSpPr>
        <p:spPr>
          <a:xfrm>
            <a:off x="2173704" y="1405064"/>
            <a:ext cx="8229600" cy="707886"/>
          </a:xfrm>
          <a:prstGeom prst="rect">
            <a:avLst/>
          </a:prstGeom>
        </p:spPr>
        <p:txBody>
          <a:bodyPr wrap="square">
            <a:spAutoFit/>
          </a:bodyPr>
          <a:lstStyle/>
          <a:p>
            <a:r>
              <a:rPr lang="en-US" altLang="zh-CN" sz="2000" dirty="0">
                <a:ea typeface="宋体" panose="02010600030101010101" pitchFamily="2" charset="-122"/>
              </a:rPr>
              <a:t>If two flows increase/decrease their bandwidth in the same way when the network signals free/busy they will not converge to a fair allocation.</a:t>
            </a:r>
          </a:p>
        </p:txBody>
      </p:sp>
    </p:spTree>
    <p:extLst>
      <p:ext uri="{BB962C8B-B14F-4D97-AF65-F5344CB8AC3E}">
        <p14:creationId xmlns:p14="http://schemas.microsoft.com/office/powerpoint/2010/main" val="2296431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(4 of 4)</a:t>
            </a:r>
          </a:p>
        </p:txBody>
      </p:sp>
      <p:sp>
        <p:nvSpPr>
          <p:cNvPr id="3" name="Text Placeholder 2"/>
          <p:cNvSpPr>
            <a:spLocks noGrp="1"/>
          </p:cNvSpPr>
          <p:nvPr>
            <p:ph type="body" idx="1"/>
          </p:nvPr>
        </p:nvSpPr>
        <p:spPr>
          <a:xfrm>
            <a:off x="1872916" y="5762393"/>
            <a:ext cx="8229600" cy="613890"/>
          </a:xfrm>
        </p:spPr>
        <p:txBody>
          <a:bodyPr/>
          <a:lstStyle/>
          <a:p>
            <a:pPr algn="ctr"/>
            <a:r>
              <a:rPr lang="en-US" dirty="0"/>
              <a:t>Additive Increase Multiplicative Decrease (AIMD) control law</a:t>
            </a:r>
          </a:p>
        </p:txBody>
      </p:sp>
      <p:pic>
        <p:nvPicPr>
          <p:cNvPr id="4" name="Picture Placeholder 3" descr="Figure 6-25. Additive Increase Multiplicative Decrease (AIMD) control law."/>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751221" y="2644733"/>
            <a:ext cx="7230979" cy="3117660"/>
          </a:xfrm>
        </p:spPr>
      </p:pic>
      <p:sp>
        <p:nvSpPr>
          <p:cNvPr id="5" name="矩形 4">
            <a:extLst>
              <a:ext uri="{FF2B5EF4-FFF2-40B4-BE49-F238E27FC236}">
                <a16:creationId xmlns:a16="http://schemas.microsoft.com/office/drawing/2014/main" id="{6FE4924A-1B80-48EF-BF75-9BB6E2F7A858}"/>
              </a:ext>
            </a:extLst>
          </p:cNvPr>
          <p:cNvSpPr/>
          <p:nvPr/>
        </p:nvSpPr>
        <p:spPr>
          <a:xfrm>
            <a:off x="2288006" y="1322577"/>
            <a:ext cx="7615989" cy="1200329"/>
          </a:xfrm>
          <a:prstGeom prst="rect">
            <a:avLst/>
          </a:prstGeom>
        </p:spPr>
        <p:txBody>
          <a:bodyPr wrap="square">
            <a:spAutoFit/>
          </a:bodyPr>
          <a:lstStyle/>
          <a:p>
            <a:r>
              <a:rPr lang="en-US" altLang="zh-CN" sz="2400" dirty="0">
                <a:ea typeface="宋体" panose="02010600030101010101" pitchFamily="2" charset="-122"/>
              </a:rPr>
              <a:t>The AIMD (Additive Increase Multiplicative Decrease) control law does converge to a fair and efficient point!</a:t>
            </a:r>
          </a:p>
          <a:p>
            <a:pPr marL="342900" lvl="1" indent="-342900">
              <a:buFont typeface="Arial" panose="020B0604020202020204" pitchFamily="34" charset="0"/>
              <a:buChar char="•"/>
            </a:pPr>
            <a:r>
              <a:rPr lang="en-US" altLang="zh-CN" sz="2400" dirty="0">
                <a:ea typeface="宋体" panose="02010600030101010101" pitchFamily="2" charset="-122"/>
              </a:rPr>
              <a:t>TCP uses AIMD for this reason</a:t>
            </a:r>
          </a:p>
        </p:txBody>
      </p:sp>
    </p:spTree>
    <p:extLst>
      <p:ext uri="{BB962C8B-B14F-4D97-AF65-F5344CB8AC3E}">
        <p14:creationId xmlns:p14="http://schemas.microsoft.com/office/powerpoint/2010/main" val="154354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Service Primitives (1 of 2)</a:t>
            </a:r>
          </a:p>
        </p:txBody>
      </p:sp>
      <p:sp>
        <p:nvSpPr>
          <p:cNvPr id="5" name="Text Placeholder 4"/>
          <p:cNvSpPr>
            <a:spLocks noGrp="1"/>
          </p:cNvSpPr>
          <p:nvPr>
            <p:ph type="body" idx="1"/>
          </p:nvPr>
        </p:nvSpPr>
        <p:spPr/>
        <p:txBody>
          <a:bodyPr/>
          <a:lstStyle/>
          <a:p>
            <a:pPr algn="ctr"/>
            <a:r>
              <a:rPr lang="en-US" dirty="0"/>
              <a:t>The primitives for a simple transport service</a:t>
            </a:r>
          </a:p>
        </p:txBody>
      </p:sp>
      <p:pic>
        <p:nvPicPr>
          <p:cNvPr id="8" name="Picture 7">
            <a:extLst>
              <a:ext uri="{FF2B5EF4-FFF2-40B4-BE49-F238E27FC236}">
                <a16:creationId xmlns:a16="http://schemas.microsoft.com/office/drawing/2014/main" id="{A0B6C22D-B435-EE4A-A8F8-778355A4F9E1}"/>
              </a:ext>
            </a:extLst>
          </p:cNvPr>
          <p:cNvPicPr>
            <a:picLocks noChangeAspect="1"/>
          </p:cNvPicPr>
          <p:nvPr/>
        </p:nvPicPr>
        <p:blipFill>
          <a:blip r:embed="rId3"/>
          <a:stretch>
            <a:fillRect/>
          </a:stretch>
        </p:blipFill>
        <p:spPr>
          <a:xfrm>
            <a:off x="1981200" y="3429000"/>
            <a:ext cx="8229600" cy="2094394"/>
          </a:xfrm>
          <a:prstGeom prst="rect">
            <a:avLst/>
          </a:prstGeom>
        </p:spPr>
      </p:pic>
      <p:sp>
        <p:nvSpPr>
          <p:cNvPr id="3" name="矩形 2">
            <a:extLst>
              <a:ext uri="{FF2B5EF4-FFF2-40B4-BE49-F238E27FC236}">
                <a16:creationId xmlns:a16="http://schemas.microsoft.com/office/drawing/2014/main" id="{DCC1B78F-3DCF-4686-BAC9-7886FF99EA2A}"/>
              </a:ext>
            </a:extLst>
          </p:cNvPr>
          <p:cNvSpPr/>
          <p:nvPr/>
        </p:nvSpPr>
        <p:spPr>
          <a:xfrm>
            <a:off x="1981200" y="1490008"/>
            <a:ext cx="8418576" cy="1938992"/>
          </a:xfrm>
          <a:prstGeom prst="rect">
            <a:avLst/>
          </a:prstGeom>
        </p:spPr>
        <p:txBody>
          <a:bodyPr wrap="square">
            <a:spAutoFit/>
          </a:bodyPr>
          <a:lstStyle/>
          <a:p>
            <a:r>
              <a:rPr lang="en-US" altLang="zh-CN" sz="2400" dirty="0">
                <a:ea typeface="宋体" panose="02010600030101010101" pitchFamily="2" charset="-122"/>
              </a:rPr>
              <a:t>Primitives that applications might call to transport data for a simple connection-oriented service:</a:t>
            </a:r>
          </a:p>
          <a:p>
            <a:pPr marL="342900" lvl="1" indent="-342900">
              <a:buFont typeface="Arial" panose="020B0604020202020204" pitchFamily="34" charset="0"/>
              <a:buChar char="•"/>
            </a:pPr>
            <a:r>
              <a:rPr lang="en-US" altLang="zh-CN" sz="2400" dirty="0">
                <a:ea typeface="宋体" panose="02010600030101010101" pitchFamily="2" charset="-122"/>
              </a:rPr>
              <a:t>Client calls CONNECT, SEND, RECEIVE, DISCONNECT</a:t>
            </a:r>
          </a:p>
          <a:p>
            <a:pPr marL="342900" lvl="1" indent="-342900">
              <a:buFont typeface="Arial" panose="020B0604020202020204" pitchFamily="34" charset="0"/>
              <a:buChar char="•"/>
            </a:pPr>
            <a:r>
              <a:rPr lang="en-US" altLang="zh-CN" sz="2400" dirty="0">
                <a:ea typeface="宋体" panose="02010600030101010101" pitchFamily="2" charset="-122"/>
              </a:rPr>
              <a:t>Server calls LISTEN, RECEIVE, SEND, DISCONNECT</a:t>
            </a:r>
          </a:p>
          <a:p>
            <a:pPr lvl="1"/>
            <a:endParaRPr lang="en-US" altLang="zh-CN" sz="2400" dirty="0">
              <a:ea typeface="宋体" panose="02010600030101010101" pitchFamily="2" charset="-122"/>
            </a:endParaRPr>
          </a:p>
        </p:txBody>
      </p:sp>
    </p:spTree>
    <p:extLst>
      <p:ext uri="{BB962C8B-B14F-4D97-AF65-F5344CB8AC3E}">
        <p14:creationId xmlns:p14="http://schemas.microsoft.com/office/powerpoint/2010/main" val="2955547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Issues</a:t>
            </a:r>
          </a:p>
        </p:txBody>
      </p:sp>
      <p:sp>
        <p:nvSpPr>
          <p:cNvPr id="3" name="Text Placeholder 2"/>
          <p:cNvSpPr>
            <a:spLocks noGrp="1"/>
          </p:cNvSpPr>
          <p:nvPr>
            <p:ph type="body" idx="1"/>
          </p:nvPr>
        </p:nvSpPr>
        <p:spPr>
          <a:xfrm>
            <a:off x="1981198" y="5770835"/>
            <a:ext cx="8229600" cy="597006"/>
          </a:xfrm>
        </p:spPr>
        <p:txBody>
          <a:bodyPr/>
          <a:lstStyle/>
          <a:p>
            <a:pPr algn="ctr"/>
            <a:r>
              <a:rPr lang="en-US" dirty="0"/>
              <a:t>Congestion control over a path with a wireless link</a:t>
            </a:r>
          </a:p>
        </p:txBody>
      </p:sp>
      <p:pic>
        <p:nvPicPr>
          <p:cNvPr id="4" name="Picture Placeholder 3" descr="Figure 6-26. Congestion control over a path with a wireless lin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36132" y="3528631"/>
            <a:ext cx="7119733" cy="2358773"/>
          </a:xfrm>
        </p:spPr>
      </p:pic>
      <p:sp>
        <p:nvSpPr>
          <p:cNvPr id="5" name="矩形 4">
            <a:extLst>
              <a:ext uri="{FF2B5EF4-FFF2-40B4-BE49-F238E27FC236}">
                <a16:creationId xmlns:a16="http://schemas.microsoft.com/office/drawing/2014/main" id="{5E6F634C-7D26-4148-8AFF-234415D8083E}"/>
              </a:ext>
            </a:extLst>
          </p:cNvPr>
          <p:cNvSpPr/>
          <p:nvPr/>
        </p:nvSpPr>
        <p:spPr>
          <a:xfrm>
            <a:off x="2188698" y="1305250"/>
            <a:ext cx="7814603" cy="1938992"/>
          </a:xfrm>
          <a:prstGeom prst="rect">
            <a:avLst/>
          </a:prstGeom>
        </p:spPr>
        <p:txBody>
          <a:bodyPr wrap="square">
            <a:spAutoFit/>
          </a:bodyPr>
          <a:lstStyle/>
          <a:p>
            <a:r>
              <a:rPr lang="en-US" altLang="zh-CN" sz="2400" dirty="0">
                <a:ea typeface="宋体" panose="02010600030101010101" pitchFamily="2" charset="-122"/>
              </a:rPr>
              <a:t>Wireless links lose packets due to transmission errors</a:t>
            </a:r>
          </a:p>
          <a:p>
            <a:pPr marL="342900" lvl="1" indent="-342900">
              <a:buFont typeface="Arial" panose="020B0604020202020204" pitchFamily="34" charset="0"/>
              <a:buChar char="•"/>
            </a:pPr>
            <a:r>
              <a:rPr lang="en-US" altLang="zh-CN" sz="2400" dirty="0">
                <a:ea typeface="宋体" panose="02010600030101010101" pitchFamily="2" charset="-122"/>
              </a:rPr>
              <a:t>Do not want to confuse this loss with congestion</a:t>
            </a:r>
          </a:p>
          <a:p>
            <a:pPr marL="342900" lvl="1" indent="-342900">
              <a:buFont typeface="Arial" panose="020B0604020202020204" pitchFamily="34" charset="0"/>
              <a:buChar char="•"/>
            </a:pPr>
            <a:r>
              <a:rPr lang="en-US" altLang="zh-CN" sz="2400" dirty="0">
                <a:ea typeface="宋体" panose="02010600030101010101" pitchFamily="2" charset="-122"/>
              </a:rPr>
              <a:t>Or connection will run slowly over wireless links!</a:t>
            </a:r>
          </a:p>
          <a:p>
            <a:r>
              <a:rPr lang="en-US" altLang="zh-CN" sz="2400" dirty="0">
                <a:ea typeface="宋体" panose="02010600030101010101" pitchFamily="2" charset="-122"/>
              </a:rPr>
              <a:t>Strategy:</a:t>
            </a:r>
          </a:p>
          <a:p>
            <a:pPr marL="342900" lvl="1" indent="-342900">
              <a:buFont typeface="Arial" panose="020B0604020202020204" pitchFamily="34" charset="0"/>
              <a:buChar char="•"/>
            </a:pPr>
            <a:r>
              <a:rPr lang="en-US" altLang="zh-CN" sz="2400" dirty="0">
                <a:ea typeface="宋体" panose="02010600030101010101" pitchFamily="2" charset="-122"/>
              </a:rPr>
              <a:t>Wireless links use ARQ, which masks errors</a:t>
            </a:r>
          </a:p>
        </p:txBody>
      </p:sp>
    </p:spTree>
    <p:extLst>
      <p:ext uri="{BB962C8B-B14F-4D97-AF65-F5344CB8AC3E}">
        <p14:creationId xmlns:p14="http://schemas.microsoft.com/office/powerpoint/2010/main" val="2777961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The Transport Service</a:t>
            </a:r>
          </a:p>
          <a:p>
            <a:pPr lvl="1" fontAlgn="base"/>
            <a:r>
              <a:rPr lang="en-US" altLang="zh-CN" dirty="0"/>
              <a:t>Elements of Transport Protocols</a:t>
            </a:r>
          </a:p>
          <a:p>
            <a:pPr lvl="1" fontAlgn="base"/>
            <a:r>
              <a:rPr lang="en-US" altLang="zh-CN" dirty="0"/>
              <a:t>Congestion Control</a:t>
            </a:r>
          </a:p>
          <a:p>
            <a:pPr lvl="1" fontAlgn="base"/>
            <a:r>
              <a:rPr lang="en-US" altLang="zh-CN" dirty="0"/>
              <a:t>The Internet Transport Protocols: UDP</a:t>
            </a:r>
          </a:p>
          <a:p>
            <a:pPr lvl="1" fontAlgn="base"/>
            <a:r>
              <a:rPr lang="en-US" altLang="zh-CN" dirty="0"/>
              <a:t>The Internet Transport Protocols: TCP</a:t>
            </a:r>
          </a:p>
          <a:p>
            <a:pPr lvl="1" fontAlgn="base"/>
            <a:r>
              <a:rPr lang="en-US" altLang="zh-CN" dirty="0"/>
              <a:t>Performance Monitoring</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Transport</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6</a:t>
            </a:r>
            <a:endParaRPr lang="en-US" altLang="zh-CN" dirty="0">
              <a:ea typeface="宋体" panose="02010600030101010101" pitchFamily="2" charset="-122"/>
            </a:endParaRPr>
          </a:p>
        </p:txBody>
      </p:sp>
    </p:spTree>
    <p:extLst>
      <p:ext uri="{BB962C8B-B14F-4D97-AF65-F5344CB8AC3E}">
        <p14:creationId xmlns:p14="http://schemas.microsoft.com/office/powerpoint/2010/main" val="242455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Transport Protocols: UDP</a:t>
            </a:r>
          </a:p>
        </p:txBody>
      </p:sp>
      <p:sp>
        <p:nvSpPr>
          <p:cNvPr id="3" name="Text Placeholder 2"/>
          <p:cNvSpPr>
            <a:spLocks noGrp="1"/>
          </p:cNvSpPr>
          <p:nvPr>
            <p:ph type="body" idx="1"/>
          </p:nvPr>
        </p:nvSpPr>
        <p:spPr/>
        <p:txBody>
          <a:bodyPr/>
          <a:lstStyle/>
          <a:p>
            <a:r>
              <a:rPr lang="en-US" dirty="0"/>
              <a:t>Introduction to UDP</a:t>
            </a:r>
          </a:p>
          <a:p>
            <a:r>
              <a:rPr lang="en-US" dirty="0"/>
              <a:t>Remote procedure call</a:t>
            </a:r>
          </a:p>
          <a:p>
            <a:r>
              <a:rPr lang="en-US" dirty="0"/>
              <a:t>Real-time transport</a:t>
            </a:r>
          </a:p>
          <a:p>
            <a:pPr lvl="1"/>
            <a:r>
              <a:rPr lang="en-US" dirty="0"/>
              <a:t>RTP—the Real-time Transport Protocol</a:t>
            </a:r>
          </a:p>
          <a:p>
            <a:pPr lvl="1"/>
            <a:r>
              <a:rPr lang="en-US" dirty="0"/>
              <a:t>RTCP—the Real-time Transport Control Protocol</a:t>
            </a:r>
          </a:p>
          <a:p>
            <a:pPr lvl="1"/>
            <a:r>
              <a:rPr lang="en-US" dirty="0"/>
              <a:t>Playout with buffering and jitter control</a:t>
            </a:r>
          </a:p>
        </p:txBody>
      </p:sp>
    </p:spTree>
    <p:extLst>
      <p:ext uri="{BB962C8B-B14F-4D97-AF65-F5344CB8AC3E}">
        <p14:creationId xmlns:p14="http://schemas.microsoft.com/office/powerpoint/2010/main" val="3721735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UDP (1 of 2)</a:t>
            </a:r>
          </a:p>
        </p:txBody>
      </p:sp>
      <p:sp>
        <p:nvSpPr>
          <p:cNvPr id="3" name="Text Placeholder 2"/>
          <p:cNvSpPr>
            <a:spLocks noGrp="1"/>
          </p:cNvSpPr>
          <p:nvPr>
            <p:ph type="body" idx="1"/>
          </p:nvPr>
        </p:nvSpPr>
        <p:spPr/>
        <p:txBody>
          <a:bodyPr/>
          <a:lstStyle/>
          <a:p>
            <a:pPr algn="ctr"/>
            <a:r>
              <a:rPr lang="en-US" dirty="0"/>
              <a:t>The </a:t>
            </a:r>
            <a:r>
              <a:rPr lang="en-US" dirty="0" err="1"/>
              <a:t>UDP</a:t>
            </a:r>
            <a:r>
              <a:rPr lang="en-US" dirty="0"/>
              <a:t> header</a:t>
            </a:r>
          </a:p>
        </p:txBody>
      </p:sp>
      <p:pic>
        <p:nvPicPr>
          <p:cNvPr id="4" name="Picture Placeholder 3" descr="Figure 6-27. The UDP head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93531" y="3956779"/>
            <a:ext cx="7604938" cy="1330738"/>
          </a:xfrm>
        </p:spPr>
      </p:pic>
      <p:sp>
        <p:nvSpPr>
          <p:cNvPr id="5" name="矩形 4">
            <a:extLst>
              <a:ext uri="{FF2B5EF4-FFF2-40B4-BE49-F238E27FC236}">
                <a16:creationId xmlns:a16="http://schemas.microsoft.com/office/drawing/2014/main" id="{29BCD5D3-42DF-46C1-9FE5-305D8A4D29E6}"/>
              </a:ext>
            </a:extLst>
          </p:cNvPr>
          <p:cNvSpPr/>
          <p:nvPr/>
        </p:nvSpPr>
        <p:spPr>
          <a:xfrm>
            <a:off x="2293531" y="1898266"/>
            <a:ext cx="7195374" cy="830997"/>
          </a:xfrm>
          <a:prstGeom prst="rect">
            <a:avLst/>
          </a:prstGeom>
        </p:spPr>
        <p:txBody>
          <a:bodyPr wrap="square">
            <a:spAutoFit/>
          </a:bodyPr>
          <a:lstStyle/>
          <a:p>
            <a:r>
              <a:rPr lang="en-US" altLang="zh-CN" sz="2400" dirty="0">
                <a:ea typeface="宋体" panose="02010600030101010101" pitchFamily="2" charset="-122"/>
              </a:rPr>
              <a:t>UDP (User Datagram Protocol) is a shim over IP</a:t>
            </a:r>
          </a:p>
          <a:p>
            <a:pPr marL="342900" lvl="1" indent="-342900">
              <a:buFont typeface="Arial" panose="020B0604020202020204" pitchFamily="34" charset="0"/>
              <a:buChar char="•"/>
            </a:pPr>
            <a:r>
              <a:rPr lang="en-US" altLang="zh-CN" sz="2400" dirty="0">
                <a:ea typeface="宋体" panose="02010600030101010101" pitchFamily="2" charset="-122"/>
              </a:rPr>
              <a:t>Header has ports (TSAPs), length and checksum.</a:t>
            </a:r>
          </a:p>
        </p:txBody>
      </p:sp>
    </p:spTree>
    <p:extLst>
      <p:ext uri="{BB962C8B-B14F-4D97-AF65-F5344CB8AC3E}">
        <p14:creationId xmlns:p14="http://schemas.microsoft.com/office/powerpoint/2010/main" val="794980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UDP (2 of 2)</a:t>
            </a:r>
          </a:p>
        </p:txBody>
      </p:sp>
      <p:sp>
        <p:nvSpPr>
          <p:cNvPr id="3" name="Text Placeholder 2"/>
          <p:cNvSpPr>
            <a:spLocks noGrp="1"/>
          </p:cNvSpPr>
          <p:nvPr>
            <p:ph type="body" idx="1"/>
          </p:nvPr>
        </p:nvSpPr>
        <p:spPr>
          <a:xfrm>
            <a:off x="1981200" y="5375824"/>
            <a:ext cx="8229600" cy="1018367"/>
          </a:xfrm>
        </p:spPr>
        <p:txBody>
          <a:bodyPr/>
          <a:lstStyle/>
          <a:p>
            <a:pPr algn="ctr"/>
            <a:r>
              <a:rPr lang="en-US" dirty="0"/>
              <a:t>The IPv4 pseudoheader included in the </a:t>
            </a:r>
            <a:r>
              <a:rPr lang="en-US" dirty="0" err="1"/>
              <a:t>UDP</a:t>
            </a:r>
            <a:r>
              <a:rPr lang="en-US" dirty="0"/>
              <a:t> checksum</a:t>
            </a:r>
          </a:p>
        </p:txBody>
      </p:sp>
      <p:pic>
        <p:nvPicPr>
          <p:cNvPr id="4" name="Picture Placeholder 3" descr="Figure 6-28. The IPv4 pseudoheader included in the UDP checksu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884853" y="3851350"/>
            <a:ext cx="6422295" cy="1924123"/>
          </a:xfrm>
        </p:spPr>
      </p:pic>
      <p:sp>
        <p:nvSpPr>
          <p:cNvPr id="5" name="矩形 4">
            <a:extLst>
              <a:ext uri="{FF2B5EF4-FFF2-40B4-BE49-F238E27FC236}">
                <a16:creationId xmlns:a16="http://schemas.microsoft.com/office/drawing/2014/main" id="{FCC6F71F-1865-45CB-AA41-666A76E3753B}"/>
              </a:ext>
            </a:extLst>
          </p:cNvPr>
          <p:cNvSpPr/>
          <p:nvPr/>
        </p:nvSpPr>
        <p:spPr>
          <a:xfrm>
            <a:off x="2089484" y="1685791"/>
            <a:ext cx="7652085" cy="1200329"/>
          </a:xfrm>
          <a:prstGeom prst="rect">
            <a:avLst/>
          </a:prstGeom>
        </p:spPr>
        <p:txBody>
          <a:bodyPr wrap="square">
            <a:spAutoFit/>
          </a:bodyPr>
          <a:lstStyle/>
          <a:p>
            <a:r>
              <a:rPr lang="en-US" altLang="zh-CN" sz="2400" dirty="0">
                <a:ea typeface="宋体" panose="02010600030101010101" pitchFamily="2" charset="-122"/>
              </a:rPr>
              <a:t>Checksum covers UDP segment and IP </a:t>
            </a:r>
            <a:r>
              <a:rPr lang="en-US" altLang="zh-CN" sz="2400" dirty="0" err="1">
                <a:ea typeface="宋体" panose="02010600030101010101" pitchFamily="2" charset="-122"/>
              </a:rPr>
              <a:t>pseudoheader</a:t>
            </a:r>
            <a:endParaRPr lang="en-US" altLang="zh-CN" sz="2400" dirty="0">
              <a:ea typeface="宋体" panose="02010600030101010101" pitchFamily="2" charset="-122"/>
            </a:endParaRPr>
          </a:p>
          <a:p>
            <a:pPr marL="342900" lvl="1" indent="-342900">
              <a:buFont typeface="Arial" panose="020B0604020202020204" pitchFamily="34" charset="0"/>
              <a:buChar char="•"/>
            </a:pPr>
            <a:r>
              <a:rPr lang="en-US" altLang="zh-CN" sz="2400" dirty="0">
                <a:ea typeface="宋体" panose="02010600030101010101" pitchFamily="2" charset="-122"/>
              </a:rPr>
              <a:t>Fields that change in the network are zeroed out</a:t>
            </a:r>
          </a:p>
          <a:p>
            <a:pPr marL="342900" lvl="1" indent="-342900">
              <a:buFont typeface="Arial" panose="020B0604020202020204" pitchFamily="34" charset="0"/>
              <a:buChar char="•"/>
            </a:pPr>
            <a:r>
              <a:rPr lang="en-US" altLang="zh-CN" sz="2400" dirty="0">
                <a:ea typeface="宋体" panose="02010600030101010101" pitchFamily="2" charset="-122"/>
              </a:rPr>
              <a:t>Provides an end-to-end delivery check</a:t>
            </a:r>
          </a:p>
        </p:txBody>
      </p:sp>
      <p:sp>
        <p:nvSpPr>
          <p:cNvPr id="6" name="矩形 5">
            <a:extLst>
              <a:ext uri="{FF2B5EF4-FFF2-40B4-BE49-F238E27FC236}">
                <a16:creationId xmlns:a16="http://schemas.microsoft.com/office/drawing/2014/main" id="{E3A07229-5EAB-4956-A178-2BAB49C7A408}"/>
              </a:ext>
            </a:extLst>
          </p:cNvPr>
          <p:cNvSpPr/>
          <p:nvPr/>
        </p:nvSpPr>
        <p:spPr>
          <a:xfrm>
            <a:off x="2450433" y="2909466"/>
            <a:ext cx="7098631" cy="646331"/>
          </a:xfrm>
          <a:prstGeom prst="rect">
            <a:avLst/>
          </a:prstGeom>
        </p:spPr>
        <p:txBody>
          <a:bodyPr wrap="square">
            <a:spAutoFit/>
          </a:bodyPr>
          <a:lstStyle/>
          <a:p>
            <a:pPr>
              <a:spcBef>
                <a:spcPct val="0"/>
              </a:spcBef>
            </a:pPr>
            <a:r>
              <a:rPr lang="en-US" altLang="zh-CN" sz="1800" dirty="0">
                <a:solidFill>
                  <a:srgbClr val="0000FF"/>
                </a:solidFill>
              </a:rPr>
              <a:t>If IP </a:t>
            </a:r>
            <a:r>
              <a:rPr lang="en-US" altLang="zh-CN" sz="1800" dirty="0" err="1">
                <a:solidFill>
                  <a:srgbClr val="0000FF"/>
                </a:solidFill>
              </a:rPr>
              <a:t>pseudoheader</a:t>
            </a:r>
            <a:r>
              <a:rPr lang="en-US" altLang="zh-CN" sz="1800" dirty="0">
                <a:solidFill>
                  <a:srgbClr val="0000FF"/>
                </a:solidFill>
              </a:rPr>
              <a:t> wasn’t covered then nothing would check that the host addresses were correct.</a:t>
            </a:r>
          </a:p>
        </p:txBody>
      </p:sp>
    </p:spTree>
    <p:extLst>
      <p:ext uri="{BB962C8B-B14F-4D97-AF65-F5344CB8AC3E}">
        <p14:creationId xmlns:p14="http://schemas.microsoft.com/office/powerpoint/2010/main" val="705977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dirty="0"/>
              <a:t>For the following applications, is UDP preferable? Why? </a:t>
            </a:r>
          </a:p>
          <a:p>
            <a:pPr marL="342900" indent="-342900">
              <a:buFont typeface="Arial" panose="020B0604020202020204" pitchFamily="34" charset="0"/>
              <a:buChar char="•"/>
            </a:pPr>
            <a:r>
              <a:rPr lang="en-US" altLang="zh-CN" dirty="0"/>
              <a:t>Short request-reply application </a:t>
            </a:r>
          </a:p>
          <a:p>
            <a:pPr marL="800100" lvl="1" indent="-342900"/>
            <a:r>
              <a:rPr lang="en-US" altLang="zh-CN" dirty="0"/>
              <a:t>e.g. DNS (Domain Name System)</a:t>
            </a:r>
          </a:p>
          <a:p>
            <a:pPr marL="342900" indent="-342900">
              <a:buFont typeface="Arial" panose="020B0604020202020204" pitchFamily="34" charset="0"/>
              <a:buChar char="•"/>
            </a:pPr>
            <a:r>
              <a:rPr lang="en-US" altLang="zh-CN" dirty="0"/>
              <a:t>Long Message sending application </a:t>
            </a:r>
          </a:p>
          <a:p>
            <a:pPr marL="800100" lvl="1" indent="-342900"/>
            <a:r>
              <a:rPr lang="en-US" altLang="zh-CN" dirty="0"/>
              <a:t>e.g. SMTP (Simple Mail Transfer Protocol)</a:t>
            </a:r>
          </a:p>
          <a:p>
            <a:pPr marL="342900" indent="-342900">
              <a:buFont typeface="Arial" panose="020B0604020202020204" pitchFamily="34" charset="0"/>
              <a:buChar char="•"/>
            </a:pPr>
            <a:r>
              <a:rPr lang="en-US" altLang="zh-CN" dirty="0"/>
              <a:t>Large file downloading application </a:t>
            </a:r>
          </a:p>
          <a:p>
            <a:pPr marL="800100" lvl="1" indent="-342900"/>
            <a:r>
              <a:rPr lang="en-US" altLang="zh-CN" dirty="0"/>
              <a:t>e.g. FTP (File Transfer Protocol)</a:t>
            </a:r>
          </a:p>
          <a:p>
            <a:pPr marL="342900" indent="-342900">
              <a:buFont typeface="Arial" panose="020B0604020202020204" pitchFamily="34" charset="0"/>
              <a:buChar char="•"/>
            </a:pPr>
            <a:r>
              <a:rPr lang="en-US" altLang="zh-CN" dirty="0"/>
              <a:t>Real-time interactive application </a:t>
            </a:r>
          </a:p>
          <a:p>
            <a:pPr marL="800100" lvl="1" indent="-342900"/>
            <a:r>
              <a:rPr lang="en-US" altLang="zh-CN" dirty="0"/>
              <a:t>e.g. Skype</a:t>
            </a:r>
          </a:p>
          <a:p>
            <a:pPr marL="342900" indent="-342900">
              <a:buFont typeface="Arial" panose="020B0604020202020204" pitchFamily="34" charset="0"/>
              <a:buChar char="•"/>
            </a:pPr>
            <a:endParaRPr lang="zh-CN" altLang="en-US" dirty="0"/>
          </a:p>
        </p:txBody>
      </p:sp>
      <p:sp>
        <p:nvSpPr>
          <p:cNvPr id="2" name="标题 1"/>
          <p:cNvSpPr>
            <a:spLocks noGrp="1"/>
          </p:cNvSpPr>
          <p:nvPr>
            <p:ph type="title"/>
          </p:nvPr>
        </p:nvSpPr>
        <p:spPr/>
        <p:txBody>
          <a:bodyPr/>
          <a:lstStyle/>
          <a:p>
            <a:r>
              <a:rPr lang="en-US" altLang="zh-CN" dirty="0"/>
              <a:t>UDP Applications</a:t>
            </a:r>
            <a:endParaRPr lang="zh-CN" altLang="en-US" dirty="0"/>
          </a:p>
        </p:txBody>
      </p:sp>
    </p:spTree>
    <p:extLst>
      <p:ext uri="{BB962C8B-B14F-4D97-AF65-F5344CB8AC3E}">
        <p14:creationId xmlns:p14="http://schemas.microsoft.com/office/powerpoint/2010/main" val="3476634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4545D282-ED64-4CD4-A5BA-53B4C46DACAA}"/>
              </a:ext>
            </a:extLst>
          </p:cNvPr>
          <p:cNvSpPr>
            <a:spLocks noGrp="1"/>
          </p:cNvSpPr>
          <p:nvPr>
            <p:ph type="body" idx="1"/>
          </p:nvPr>
        </p:nvSpPr>
        <p:spPr/>
        <p:txBody>
          <a:bodyPr/>
          <a:lstStyle/>
          <a:p>
            <a:endParaRPr lang="zh-CN" altLang="en-US" dirty="0"/>
          </a:p>
        </p:txBody>
      </p:sp>
      <p:sp>
        <p:nvSpPr>
          <p:cNvPr id="2" name="标题 1"/>
          <p:cNvSpPr>
            <a:spLocks noGrp="1"/>
          </p:cNvSpPr>
          <p:nvPr>
            <p:ph type="title"/>
          </p:nvPr>
        </p:nvSpPr>
        <p:spPr/>
        <p:txBody>
          <a:bodyPr/>
          <a:lstStyle/>
          <a:p>
            <a:r>
              <a:rPr lang="en-US" altLang="zh-CN" dirty="0"/>
              <a:t>Some well-known ports used with </a:t>
            </a:r>
            <a:br>
              <a:rPr lang="en-US" altLang="zh-CN" dirty="0"/>
            </a:br>
            <a:r>
              <a:rPr lang="en-US" altLang="zh-CN" dirty="0"/>
              <a:t>UDP and TCP</a:t>
            </a:r>
            <a:endParaRPr lang="zh-CN" altLang="en-US" dirty="0"/>
          </a:p>
        </p:txBody>
      </p:sp>
      <p:grpSp>
        <p:nvGrpSpPr>
          <p:cNvPr id="5" name="Group 7"/>
          <p:cNvGrpSpPr>
            <a:grpSpLocks/>
          </p:cNvGrpSpPr>
          <p:nvPr/>
        </p:nvGrpSpPr>
        <p:grpSpPr bwMode="auto">
          <a:xfrm>
            <a:off x="2173462" y="1344613"/>
            <a:ext cx="8320088" cy="5006975"/>
            <a:chOff x="535080" y="914400"/>
            <a:chExt cx="8320488" cy="5007004"/>
          </a:xfrm>
        </p:grpSpPr>
        <p:grpSp>
          <p:nvGrpSpPr>
            <p:cNvPr id="6" name="Group 2"/>
            <p:cNvGrpSpPr/>
            <p:nvPr/>
          </p:nvGrpSpPr>
          <p:grpSpPr>
            <a:xfrm>
              <a:off x="535080" y="914400"/>
              <a:ext cx="8320488" cy="5007004"/>
              <a:chOff x="535080" y="945630"/>
              <a:chExt cx="8320488" cy="5007004"/>
            </a:xfrm>
            <a:solidFill>
              <a:schemeClr val="tx1"/>
            </a:solidFill>
          </p:grpSpPr>
          <p:pic>
            <p:nvPicPr>
              <p:cNvPr id="8" name="Picture 4"/>
              <p:cNvPicPr>
                <a:picLocks noChangeAspect="1" noChangeArrowheads="1"/>
              </p:cNvPicPr>
              <p:nvPr/>
            </p:nvPicPr>
            <p:blipFill>
              <a:blip r:embed="rId2" cstate="print"/>
              <a:srcRect/>
              <a:stretch>
                <a:fillRect/>
              </a:stretch>
            </p:blipFill>
            <p:spPr bwMode="auto">
              <a:xfrm>
                <a:off x="535080" y="2667000"/>
                <a:ext cx="8295376" cy="3285634"/>
              </a:xfrm>
              <a:prstGeom prst="rect">
                <a:avLst/>
              </a:prstGeom>
              <a:grpFill/>
              <a:ln>
                <a:noFill/>
              </a:ln>
              <a:effectLst/>
            </p:spPr>
          </p:pic>
          <p:pic>
            <p:nvPicPr>
              <p:cNvPr id="9" name="Picture 2"/>
              <p:cNvPicPr>
                <a:picLocks noChangeAspect="1" noChangeArrowheads="1"/>
              </p:cNvPicPr>
              <p:nvPr/>
            </p:nvPicPr>
            <p:blipFill>
              <a:blip r:embed="rId3" cstate="print"/>
              <a:srcRect/>
              <a:stretch>
                <a:fillRect/>
              </a:stretch>
            </p:blipFill>
            <p:spPr bwMode="auto">
              <a:xfrm>
                <a:off x="575441" y="945630"/>
                <a:ext cx="8280127" cy="1838621"/>
              </a:xfrm>
              <a:prstGeom prst="rect">
                <a:avLst/>
              </a:prstGeom>
              <a:grpFill/>
              <a:ln>
                <a:noFill/>
              </a:ln>
              <a:effectLst/>
            </p:spPr>
          </p:pic>
        </p:grpSp>
        <p:sp>
          <p:nvSpPr>
            <p:cNvPr id="7" name="Rectangle 6"/>
            <p:cNvSpPr/>
            <p:nvPr/>
          </p:nvSpPr>
          <p:spPr bwMode="auto">
            <a:xfrm>
              <a:off x="574770" y="946150"/>
              <a:ext cx="8139503" cy="4921279"/>
            </a:xfrm>
            <a:prstGeom prst="rect">
              <a:avLst/>
            </a:prstGeom>
            <a:noFill/>
            <a:ln w="101600" cap="flat" cmpd="sng" algn="ctr">
              <a:solidFill>
                <a:srgbClr val="00B050"/>
              </a:solidFill>
              <a:prstDash val="solid"/>
              <a:round/>
              <a:headEnd type="none" w="med" len="med"/>
              <a:tailEnd type="none" w="med" len="med"/>
            </a:ln>
            <a:effec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zh-CN">
                <a:ea typeface="宋体" panose="02010600030101010101" pitchFamily="2" charset="-122"/>
              </a:endParaRPr>
            </a:p>
          </p:txBody>
        </p:sp>
      </p:grpSp>
    </p:spTree>
    <p:extLst>
      <p:ext uri="{BB962C8B-B14F-4D97-AF65-F5344CB8AC3E}">
        <p14:creationId xmlns:p14="http://schemas.microsoft.com/office/powerpoint/2010/main" val="3544062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sz="2000" dirty="0"/>
              <a:t>The following is the contents of a UDP header in hexadecimal format.</a:t>
            </a:r>
          </a:p>
          <a:p>
            <a:r>
              <a:rPr lang="en-US" altLang="zh-CN" sz="2000" dirty="0"/>
              <a:t>   a. What is the source port number?</a:t>
            </a:r>
          </a:p>
          <a:p>
            <a:r>
              <a:rPr lang="en-US" altLang="zh-CN" sz="2000" dirty="0"/>
              <a:t>   b. What is the destination port number?</a:t>
            </a:r>
          </a:p>
          <a:p>
            <a:r>
              <a:rPr lang="en-US" altLang="zh-CN" sz="2000" dirty="0"/>
              <a:t>   c.  What is the total length of the user datagram?</a:t>
            </a:r>
          </a:p>
          <a:p>
            <a:r>
              <a:rPr lang="en-US" altLang="zh-CN" sz="2000" dirty="0"/>
              <a:t>   d. What is the length of the data?</a:t>
            </a:r>
          </a:p>
          <a:p>
            <a:r>
              <a:rPr lang="en-US" altLang="zh-CN" sz="2000" dirty="0"/>
              <a:t>   e. Is the packet directed from a client to a server or vice versa?</a:t>
            </a:r>
          </a:p>
          <a:p>
            <a:r>
              <a:rPr lang="en-US" altLang="zh-CN" sz="2000" dirty="0"/>
              <a:t>   f. What is the client process?</a:t>
            </a:r>
          </a:p>
          <a:p>
            <a:endParaRPr lang="zh-CN" altLang="en-US" sz="2000" dirty="0"/>
          </a:p>
        </p:txBody>
      </p:sp>
      <p:sp>
        <p:nvSpPr>
          <p:cNvPr id="2" name="标题 1"/>
          <p:cNvSpPr>
            <a:spLocks noGrp="1"/>
          </p:cNvSpPr>
          <p:nvPr>
            <p:ph type="title"/>
          </p:nvPr>
        </p:nvSpPr>
        <p:spPr/>
        <p:txBody>
          <a:bodyPr/>
          <a:lstStyle/>
          <a:p>
            <a:r>
              <a:rPr lang="en-US" altLang="zh-CN" dirty="0"/>
              <a:t>Exercise</a:t>
            </a:r>
            <a:endParaRPr lang="zh-CN" altLang="en-US" dirty="0"/>
          </a:p>
        </p:txBody>
      </p:sp>
      <p:grpSp>
        <p:nvGrpSpPr>
          <p:cNvPr id="5" name="Group 1"/>
          <p:cNvGrpSpPr>
            <a:grpSpLocks/>
          </p:cNvGrpSpPr>
          <p:nvPr/>
        </p:nvGrpSpPr>
        <p:grpSpPr bwMode="auto">
          <a:xfrm>
            <a:off x="2888673" y="5186363"/>
            <a:ext cx="6096000" cy="730250"/>
            <a:chOff x="1676400" y="1828800"/>
            <a:chExt cx="6095239" cy="729815"/>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828800"/>
              <a:ext cx="6095239" cy="72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9"/>
            <p:cNvSpPr>
              <a:spLocks noChangeArrowheads="1"/>
            </p:cNvSpPr>
            <p:nvPr/>
          </p:nvSpPr>
          <p:spPr bwMode="auto">
            <a:xfrm>
              <a:off x="1676400" y="1939977"/>
              <a:ext cx="6035040" cy="548640"/>
            </a:xfrm>
            <a:prstGeom prst="rect">
              <a:avLst/>
            </a:pr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16732529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sz="2000" dirty="0"/>
              <a:t>a.  The source port number is the first four hexadecimal  digits (CB84)</a:t>
            </a:r>
            <a:r>
              <a:rPr lang="en-US" altLang="zh-CN" sz="2000" baseline="-25000" dirty="0"/>
              <a:t>16</a:t>
            </a:r>
            <a:r>
              <a:rPr lang="en-US" altLang="zh-CN" sz="2000" dirty="0"/>
              <a:t>  or 52100</a:t>
            </a:r>
          </a:p>
          <a:p>
            <a:r>
              <a:rPr lang="en-US" altLang="zh-CN" sz="2000" dirty="0"/>
              <a:t>b. The destination port number is the second four  hexadecimal digits (000D)</a:t>
            </a:r>
            <a:r>
              <a:rPr lang="en-US" altLang="zh-CN" sz="2000" baseline="-25000" dirty="0"/>
              <a:t>16 </a:t>
            </a:r>
            <a:r>
              <a:rPr lang="en-US" altLang="zh-CN" sz="2000" dirty="0"/>
              <a:t> or 13.</a:t>
            </a:r>
          </a:p>
          <a:p>
            <a:r>
              <a:rPr lang="en-US" altLang="zh-CN" sz="2000" dirty="0"/>
              <a:t>c.  The third four hexadecimal digits (001C)</a:t>
            </a:r>
            <a:r>
              <a:rPr lang="en-US" altLang="zh-CN" sz="2000" baseline="-25000" dirty="0"/>
              <a:t>16</a:t>
            </a:r>
            <a:r>
              <a:rPr lang="en-US" altLang="zh-CN" sz="2000" dirty="0"/>
              <a:t> define the  length of the whole UDP packet as 28 bytes.</a:t>
            </a:r>
          </a:p>
          <a:p>
            <a:r>
              <a:rPr lang="en-US" altLang="zh-CN" sz="2000" dirty="0"/>
              <a:t>d.  The length of the data is the length of the whole packet  minus the length of the header, or 28 − 8 = 20 bytes.</a:t>
            </a:r>
          </a:p>
          <a:p>
            <a:r>
              <a:rPr lang="en-US" altLang="zh-CN" sz="2000" dirty="0"/>
              <a:t>e.  Since the destination port number is 13 (well-known  port), the packet is from the client to the server.</a:t>
            </a:r>
          </a:p>
          <a:p>
            <a:r>
              <a:rPr lang="en-US" altLang="zh-CN" sz="2000" dirty="0"/>
              <a:t>f.  The client process is the Daytime.</a:t>
            </a:r>
            <a:endParaRPr lang="zh-CN" altLang="en-US" sz="2000" dirty="0"/>
          </a:p>
        </p:txBody>
      </p:sp>
      <p:sp>
        <p:nvSpPr>
          <p:cNvPr id="2" name="标题 1"/>
          <p:cNvSpPr>
            <a:spLocks noGrp="1"/>
          </p:cNvSpPr>
          <p:nvPr>
            <p:ph type="title"/>
          </p:nvPr>
        </p:nvSpPr>
        <p:spPr/>
        <p:txBody>
          <a:bodyPr/>
          <a:lstStyle/>
          <a:p>
            <a:r>
              <a:rPr lang="en-US" altLang="zh-CN" dirty="0"/>
              <a:t>Solution</a:t>
            </a:r>
            <a:endParaRPr lang="zh-CN" altLang="en-US" dirty="0"/>
          </a:p>
        </p:txBody>
      </p:sp>
    </p:spTree>
    <p:extLst>
      <p:ext uri="{BB962C8B-B14F-4D97-AF65-F5344CB8AC3E}">
        <p14:creationId xmlns:p14="http://schemas.microsoft.com/office/powerpoint/2010/main" val="1519187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Procedure Call</a:t>
            </a:r>
          </a:p>
        </p:txBody>
      </p:sp>
      <p:sp>
        <p:nvSpPr>
          <p:cNvPr id="3" name="Text Placeholder 2"/>
          <p:cNvSpPr>
            <a:spLocks noGrp="1"/>
          </p:cNvSpPr>
          <p:nvPr>
            <p:ph type="body" idx="1"/>
          </p:nvPr>
        </p:nvSpPr>
        <p:spPr>
          <a:xfrm>
            <a:off x="1981200" y="5324741"/>
            <a:ext cx="8229600" cy="1018367"/>
          </a:xfrm>
        </p:spPr>
        <p:txBody>
          <a:bodyPr/>
          <a:lstStyle/>
          <a:p>
            <a:pPr algn="ctr"/>
            <a:r>
              <a:rPr lang="en-US" dirty="0"/>
              <a:t>Steps in making a remote procedure call. The stubs are shaded.</a:t>
            </a:r>
          </a:p>
        </p:txBody>
      </p:sp>
      <p:pic>
        <p:nvPicPr>
          <p:cNvPr id="4" name="Picture Placeholder 3" descr="Figure 6-29. Steps in making a remote procedure call. The stubs are shad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065153" y="3035113"/>
            <a:ext cx="6061694" cy="2895065"/>
          </a:xfrm>
        </p:spPr>
      </p:pic>
      <p:sp>
        <p:nvSpPr>
          <p:cNvPr id="5" name="矩形 4">
            <a:extLst>
              <a:ext uri="{FF2B5EF4-FFF2-40B4-BE49-F238E27FC236}">
                <a16:creationId xmlns:a16="http://schemas.microsoft.com/office/drawing/2014/main" id="{37BCA19A-CAA8-4445-AB95-AD8795CEDE97}"/>
              </a:ext>
            </a:extLst>
          </p:cNvPr>
          <p:cNvSpPr/>
          <p:nvPr/>
        </p:nvSpPr>
        <p:spPr>
          <a:xfrm>
            <a:off x="2161674" y="1295399"/>
            <a:ext cx="7700210" cy="1569660"/>
          </a:xfrm>
          <a:prstGeom prst="rect">
            <a:avLst/>
          </a:prstGeom>
        </p:spPr>
        <p:txBody>
          <a:bodyPr wrap="square">
            <a:spAutoFit/>
          </a:bodyPr>
          <a:lstStyle/>
          <a:p>
            <a:r>
              <a:rPr lang="en-US" altLang="zh-CN" sz="2400" dirty="0">
                <a:ea typeface="宋体" panose="02010600030101010101" pitchFamily="2" charset="-122"/>
              </a:rPr>
              <a:t>RPC connects applications over the network with the familiar abstraction of procedure calls</a:t>
            </a:r>
          </a:p>
          <a:p>
            <a:pPr marL="342900" lvl="1" indent="-342900">
              <a:buFont typeface="Arial" panose="020B0604020202020204" pitchFamily="34" charset="0"/>
              <a:buChar char="•"/>
            </a:pPr>
            <a:r>
              <a:rPr lang="en-US" altLang="zh-CN" sz="2400" dirty="0">
                <a:ea typeface="宋体" panose="02010600030101010101" pitchFamily="2" charset="-122"/>
              </a:rPr>
              <a:t>Stubs package parameters/results into a message</a:t>
            </a:r>
          </a:p>
          <a:p>
            <a:pPr marL="342900" lvl="1" indent="-342900">
              <a:buFont typeface="Arial" panose="020B0604020202020204" pitchFamily="34" charset="0"/>
              <a:buChar char="•"/>
            </a:pPr>
            <a:r>
              <a:rPr lang="en-US" altLang="zh-CN" sz="2400" dirty="0">
                <a:ea typeface="宋体" panose="02010600030101010101" pitchFamily="2" charset="-122"/>
              </a:rPr>
              <a:t>UDP with retransmissions is a low-latency transport</a:t>
            </a:r>
          </a:p>
        </p:txBody>
      </p:sp>
    </p:spTree>
    <p:extLst>
      <p:ext uri="{BB962C8B-B14F-4D97-AF65-F5344CB8AC3E}">
        <p14:creationId xmlns:p14="http://schemas.microsoft.com/office/powerpoint/2010/main" val="165681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Service Primitives (2 of 2)</a:t>
            </a:r>
          </a:p>
        </p:txBody>
      </p:sp>
      <p:sp>
        <p:nvSpPr>
          <p:cNvPr id="7" name="Text Placeholder 6" descr="&#10;"/>
          <p:cNvSpPr>
            <a:spLocks noGrp="1"/>
          </p:cNvSpPr>
          <p:nvPr>
            <p:ph type="body" idx="1"/>
          </p:nvPr>
        </p:nvSpPr>
        <p:spPr/>
        <p:txBody>
          <a:bodyPr/>
          <a:lstStyle/>
          <a:p>
            <a:pPr algn="ctr"/>
            <a:r>
              <a:rPr lang="en-US" dirty="0"/>
              <a:t>Nesting of segments, packets, and frames</a:t>
            </a:r>
          </a:p>
        </p:txBody>
      </p:sp>
      <p:pic>
        <p:nvPicPr>
          <p:cNvPr id="3" name="Picture Placeholder 2" descr="Figure 6-3. Nesting of segments, packets, and fram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563119" y="2809641"/>
            <a:ext cx="7065762" cy="2126818"/>
          </a:xfrm>
        </p:spPr>
      </p:pic>
      <p:sp>
        <p:nvSpPr>
          <p:cNvPr id="4" name="矩形 3">
            <a:extLst>
              <a:ext uri="{FF2B5EF4-FFF2-40B4-BE49-F238E27FC236}">
                <a16:creationId xmlns:a16="http://schemas.microsoft.com/office/drawing/2014/main" id="{3B79F57E-8C4A-47E2-A83C-5BEC21DA459F}"/>
              </a:ext>
            </a:extLst>
          </p:cNvPr>
          <p:cNvSpPr/>
          <p:nvPr/>
        </p:nvSpPr>
        <p:spPr>
          <a:xfrm>
            <a:off x="2126954" y="1576197"/>
            <a:ext cx="7611379" cy="461665"/>
          </a:xfrm>
          <a:prstGeom prst="rect">
            <a:avLst/>
          </a:prstGeom>
        </p:spPr>
        <p:txBody>
          <a:bodyPr wrap="none">
            <a:spAutoFit/>
          </a:bodyPr>
          <a:lstStyle/>
          <a:p>
            <a:r>
              <a:rPr lang="en-US" altLang="zh-CN" sz="2400" dirty="0">
                <a:ea typeface="宋体" panose="02010600030101010101" pitchFamily="2" charset="-122"/>
              </a:rPr>
              <a:t>Transport layer sends </a:t>
            </a:r>
            <a:r>
              <a:rPr lang="en-US" altLang="zh-CN" sz="2400" u="sng" dirty="0">
                <a:ea typeface="宋体" panose="02010600030101010101" pitchFamily="2" charset="-122"/>
              </a:rPr>
              <a:t>segments</a:t>
            </a:r>
            <a:r>
              <a:rPr lang="en-US" altLang="zh-CN" sz="2400" dirty="0">
                <a:ea typeface="宋体" panose="02010600030101010101" pitchFamily="2" charset="-122"/>
              </a:rPr>
              <a:t> in packets (in frames)</a:t>
            </a:r>
          </a:p>
        </p:txBody>
      </p:sp>
    </p:spTree>
    <p:extLst>
      <p:ext uri="{BB962C8B-B14F-4D97-AF65-F5344CB8AC3E}">
        <p14:creationId xmlns:p14="http://schemas.microsoft.com/office/powerpoint/2010/main" val="2927928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5E4EDCA5-6875-4627-8082-8D6043932143}"/>
              </a:ext>
            </a:extLst>
          </p:cNvPr>
          <p:cNvSpPr>
            <a:spLocks noGrp="1"/>
          </p:cNvSpPr>
          <p:nvPr>
            <p:ph type="body" idx="1"/>
          </p:nvPr>
        </p:nvSpPr>
        <p:spPr/>
        <p:txBody>
          <a:bodyPr/>
          <a:lstStyle/>
          <a:p>
            <a:r>
              <a:rPr lang="en-US" altLang="zh-CN" sz="2000" dirty="0" err="1"/>
              <a:t>gRPC</a:t>
            </a:r>
            <a:r>
              <a:rPr lang="en-US" altLang="zh-CN" sz="2000" dirty="0"/>
              <a:t> can use protocol buffers as both its </a:t>
            </a:r>
            <a:r>
              <a:rPr lang="en-US" altLang="zh-CN" sz="2000" b="1" dirty="0"/>
              <a:t>Interface Definition Language</a:t>
            </a:r>
            <a:r>
              <a:rPr lang="en-US" altLang="zh-CN" sz="2000" dirty="0"/>
              <a:t> (</a:t>
            </a:r>
            <a:r>
              <a:rPr lang="en-US" altLang="zh-CN" sz="2000" b="1" dirty="0"/>
              <a:t>IDL</a:t>
            </a:r>
            <a:r>
              <a:rPr lang="en-US" altLang="zh-CN" sz="2000" dirty="0"/>
              <a:t>) and as its underlying message interchange format</a:t>
            </a:r>
          </a:p>
          <a:p>
            <a:r>
              <a:rPr lang="en-US" altLang="zh-CN" sz="2000" dirty="0"/>
              <a:t>By default, </a:t>
            </a:r>
            <a:r>
              <a:rPr lang="en-US" altLang="zh-CN" sz="2000" dirty="0" err="1"/>
              <a:t>gRPC</a:t>
            </a:r>
            <a:r>
              <a:rPr lang="en-US" altLang="zh-CN" sz="2000" dirty="0"/>
              <a:t> uses Protocol Buffers, Google’s mature open source mechanism for serializing structured data (although it can be used with other data formats such as JSON). </a:t>
            </a:r>
            <a:endParaRPr lang="zh-CN" altLang="en-US" sz="2000" dirty="0"/>
          </a:p>
        </p:txBody>
      </p:sp>
      <p:sp>
        <p:nvSpPr>
          <p:cNvPr id="5" name="标题 4">
            <a:extLst>
              <a:ext uri="{FF2B5EF4-FFF2-40B4-BE49-F238E27FC236}">
                <a16:creationId xmlns:a16="http://schemas.microsoft.com/office/drawing/2014/main" id="{2C940624-3BBC-4527-B6B3-290090FDFEFB}"/>
              </a:ext>
            </a:extLst>
          </p:cNvPr>
          <p:cNvSpPr>
            <a:spLocks noGrp="1"/>
          </p:cNvSpPr>
          <p:nvPr>
            <p:ph type="title"/>
          </p:nvPr>
        </p:nvSpPr>
        <p:spPr/>
        <p:txBody>
          <a:bodyPr/>
          <a:lstStyle/>
          <a:p>
            <a:r>
              <a:rPr lang="en-US" altLang="zh-CN" dirty="0" err="1"/>
              <a:t>gPRC</a:t>
            </a:r>
            <a:endParaRPr lang="zh-CN" altLang="en-US" dirty="0"/>
          </a:p>
        </p:txBody>
      </p:sp>
      <p:pic>
        <p:nvPicPr>
          <p:cNvPr id="7" name="图片 6">
            <a:extLst>
              <a:ext uri="{FF2B5EF4-FFF2-40B4-BE49-F238E27FC236}">
                <a16:creationId xmlns:a16="http://schemas.microsoft.com/office/drawing/2014/main" id="{9646A40F-1CB4-4F86-8012-5237883CEE91}"/>
              </a:ext>
            </a:extLst>
          </p:cNvPr>
          <p:cNvPicPr>
            <a:picLocks noChangeAspect="1"/>
          </p:cNvPicPr>
          <p:nvPr/>
        </p:nvPicPr>
        <p:blipFill>
          <a:blip r:embed="rId3"/>
          <a:stretch>
            <a:fillRect/>
          </a:stretch>
        </p:blipFill>
        <p:spPr>
          <a:xfrm>
            <a:off x="5226512" y="3429000"/>
            <a:ext cx="4704617" cy="2786974"/>
          </a:xfrm>
          <a:prstGeom prst="rect">
            <a:avLst/>
          </a:prstGeom>
        </p:spPr>
      </p:pic>
      <p:sp>
        <p:nvSpPr>
          <p:cNvPr id="8" name="矩形 7">
            <a:extLst>
              <a:ext uri="{FF2B5EF4-FFF2-40B4-BE49-F238E27FC236}">
                <a16:creationId xmlns:a16="http://schemas.microsoft.com/office/drawing/2014/main" id="{11B723AD-85D5-4AA8-9E39-3334ED7BFBDF}"/>
              </a:ext>
            </a:extLst>
          </p:cNvPr>
          <p:cNvSpPr/>
          <p:nvPr/>
        </p:nvSpPr>
        <p:spPr>
          <a:xfrm>
            <a:off x="1869990" y="3778191"/>
            <a:ext cx="3356521" cy="1569660"/>
          </a:xfrm>
          <a:prstGeom prst="rect">
            <a:avLst/>
          </a:prstGeom>
        </p:spPr>
        <p:txBody>
          <a:bodyPr wrap="square">
            <a:spAutoFit/>
          </a:bodyPr>
          <a:lstStyle/>
          <a:p>
            <a:r>
              <a:rPr lang="en-US" altLang="zh-CN" sz="1600" kern="1200" dirty="0">
                <a:solidFill>
                  <a:schemeClr val="dk1"/>
                </a:solidFill>
              </a:rPr>
              <a:t>A client application can directly call a method on a server application on a different machine as if it were a local object, making it easier for you to create distributed applications and services</a:t>
            </a:r>
            <a:endParaRPr lang="zh-CN" altLang="en-US" sz="1600" dirty="0"/>
          </a:p>
        </p:txBody>
      </p:sp>
    </p:spTree>
    <p:extLst>
      <p:ext uri="{BB962C8B-B14F-4D97-AF65-F5344CB8AC3E}">
        <p14:creationId xmlns:p14="http://schemas.microsoft.com/office/powerpoint/2010/main" val="34266854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(1 of 4)</a:t>
            </a:r>
          </a:p>
        </p:txBody>
      </p:sp>
      <p:sp>
        <p:nvSpPr>
          <p:cNvPr id="3" name="Text Placeholder 2"/>
          <p:cNvSpPr>
            <a:spLocks noGrp="1"/>
          </p:cNvSpPr>
          <p:nvPr>
            <p:ph type="body" idx="1"/>
          </p:nvPr>
        </p:nvSpPr>
        <p:spPr/>
        <p:txBody>
          <a:bodyPr/>
          <a:lstStyle/>
          <a:p>
            <a:pPr algn="ctr"/>
            <a:r>
              <a:rPr lang="en-US" dirty="0"/>
              <a:t>(a) The position of RTP in the protocol stack. (b) Packet nesting.</a:t>
            </a:r>
          </a:p>
        </p:txBody>
      </p:sp>
      <p:pic>
        <p:nvPicPr>
          <p:cNvPr id="4" name="Picture Placeholder 3" descr="Figure 6-30. (a) The position of RTP in the protocol stack. (b) Packet nest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40391" y="3119844"/>
            <a:ext cx="7111218" cy="2440311"/>
          </a:xfrm>
        </p:spPr>
      </p:pic>
      <p:sp>
        <p:nvSpPr>
          <p:cNvPr id="5" name="矩形 4">
            <a:extLst>
              <a:ext uri="{FF2B5EF4-FFF2-40B4-BE49-F238E27FC236}">
                <a16:creationId xmlns:a16="http://schemas.microsoft.com/office/drawing/2014/main" id="{4524399E-646B-4654-B007-15912652CF5B}"/>
              </a:ext>
            </a:extLst>
          </p:cNvPr>
          <p:cNvSpPr/>
          <p:nvPr/>
        </p:nvSpPr>
        <p:spPr>
          <a:xfrm>
            <a:off x="2402305" y="1639943"/>
            <a:ext cx="7495674" cy="1200329"/>
          </a:xfrm>
          <a:prstGeom prst="rect">
            <a:avLst/>
          </a:prstGeom>
        </p:spPr>
        <p:txBody>
          <a:bodyPr wrap="square">
            <a:spAutoFit/>
          </a:bodyPr>
          <a:lstStyle/>
          <a:p>
            <a:r>
              <a:rPr lang="en-US" altLang="zh-CN" sz="2400" dirty="0">
                <a:ea typeface="宋体" panose="02010600030101010101" pitchFamily="2" charset="-122"/>
              </a:rPr>
              <a:t>RTP (Real-time Transport Protocol) provides support for sending real-time media over UDP</a:t>
            </a:r>
          </a:p>
          <a:p>
            <a:pPr marL="342900" lvl="1" indent="-342900">
              <a:buFont typeface="Arial" panose="020B0604020202020204" pitchFamily="34" charset="0"/>
              <a:buChar char="•"/>
            </a:pPr>
            <a:r>
              <a:rPr lang="en-US" altLang="zh-CN" sz="2400" dirty="0">
                <a:ea typeface="宋体" panose="02010600030101010101" pitchFamily="2" charset="-122"/>
              </a:rPr>
              <a:t>Often implemented as part of the application</a:t>
            </a:r>
          </a:p>
        </p:txBody>
      </p:sp>
    </p:spTree>
    <p:extLst>
      <p:ext uri="{BB962C8B-B14F-4D97-AF65-F5344CB8AC3E}">
        <p14:creationId xmlns:p14="http://schemas.microsoft.com/office/powerpoint/2010/main" val="1611144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(2 of 4)</a:t>
            </a:r>
          </a:p>
        </p:txBody>
      </p:sp>
      <p:sp>
        <p:nvSpPr>
          <p:cNvPr id="3" name="Text Placeholder 2"/>
          <p:cNvSpPr>
            <a:spLocks noGrp="1"/>
          </p:cNvSpPr>
          <p:nvPr>
            <p:ph type="body" idx="1"/>
          </p:nvPr>
        </p:nvSpPr>
        <p:spPr>
          <a:xfrm>
            <a:off x="1981199" y="5857185"/>
            <a:ext cx="8229600" cy="424307"/>
          </a:xfrm>
        </p:spPr>
        <p:txBody>
          <a:bodyPr/>
          <a:lstStyle/>
          <a:p>
            <a:pPr algn="ctr"/>
            <a:r>
              <a:rPr lang="en-US" dirty="0"/>
              <a:t>The </a:t>
            </a:r>
            <a:r>
              <a:rPr lang="en-US" dirty="0" err="1"/>
              <a:t>RTP</a:t>
            </a:r>
            <a:r>
              <a:rPr lang="en-US" dirty="0"/>
              <a:t> header</a:t>
            </a:r>
          </a:p>
        </p:txBody>
      </p:sp>
      <p:pic>
        <p:nvPicPr>
          <p:cNvPr id="4" name="Picture Placeholder 3" descr="Figure 6-31. The RTP head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669222" y="2667840"/>
            <a:ext cx="6853557" cy="2936584"/>
          </a:xfrm>
        </p:spPr>
      </p:pic>
      <p:sp>
        <p:nvSpPr>
          <p:cNvPr id="5" name="矩形 4">
            <a:extLst>
              <a:ext uri="{FF2B5EF4-FFF2-40B4-BE49-F238E27FC236}">
                <a16:creationId xmlns:a16="http://schemas.microsoft.com/office/drawing/2014/main" id="{B5F34B4C-3266-45C3-9CED-0F35B7636670}"/>
              </a:ext>
            </a:extLst>
          </p:cNvPr>
          <p:cNvSpPr/>
          <p:nvPr/>
        </p:nvSpPr>
        <p:spPr>
          <a:xfrm>
            <a:off x="2294020" y="1423213"/>
            <a:ext cx="7603958" cy="1015663"/>
          </a:xfrm>
          <a:prstGeom prst="rect">
            <a:avLst/>
          </a:prstGeom>
        </p:spPr>
        <p:txBody>
          <a:bodyPr wrap="square">
            <a:spAutoFit/>
          </a:bodyPr>
          <a:lstStyle/>
          <a:p>
            <a:r>
              <a:rPr lang="en-US" altLang="zh-CN" sz="2000" dirty="0">
                <a:ea typeface="宋体" panose="02010600030101010101" pitchFamily="2" charset="-122"/>
              </a:rPr>
              <a:t>RTP header contains fields to describe the type of media and synchronize it across multiple streams</a:t>
            </a:r>
          </a:p>
          <a:p>
            <a:pPr marL="342900" lvl="1" indent="-342900">
              <a:buFont typeface="Arial" panose="020B0604020202020204" pitchFamily="34" charset="0"/>
              <a:buChar char="•"/>
            </a:pPr>
            <a:r>
              <a:rPr lang="en-US" altLang="zh-CN" sz="2000" dirty="0">
                <a:ea typeface="宋体" panose="02010600030101010101" pitchFamily="2" charset="-122"/>
              </a:rPr>
              <a:t>RTCP sister protocol helps with management tasks </a:t>
            </a:r>
          </a:p>
        </p:txBody>
      </p:sp>
    </p:spTree>
    <p:extLst>
      <p:ext uri="{BB962C8B-B14F-4D97-AF65-F5344CB8AC3E}">
        <p14:creationId xmlns:p14="http://schemas.microsoft.com/office/powerpoint/2010/main" val="14134683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(3 of 4)</a:t>
            </a:r>
          </a:p>
        </p:txBody>
      </p:sp>
      <p:sp>
        <p:nvSpPr>
          <p:cNvPr id="3" name="Text Placeholder 2"/>
          <p:cNvSpPr>
            <a:spLocks noGrp="1"/>
          </p:cNvSpPr>
          <p:nvPr>
            <p:ph type="body" idx="1"/>
          </p:nvPr>
        </p:nvSpPr>
        <p:spPr/>
        <p:txBody>
          <a:bodyPr/>
          <a:lstStyle/>
          <a:p>
            <a:pPr algn="ctr"/>
            <a:r>
              <a:rPr lang="en-US" dirty="0"/>
              <a:t>Smoothing the output stream by buffering packets</a:t>
            </a:r>
          </a:p>
        </p:txBody>
      </p:sp>
      <p:pic>
        <p:nvPicPr>
          <p:cNvPr id="4" name="Picture Placeholder 3" descr="Figure 6-32. Smoothing the output stream by buffering packe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79560" y="2891337"/>
            <a:ext cx="7632881" cy="2431944"/>
          </a:xfrm>
        </p:spPr>
      </p:pic>
      <p:sp>
        <p:nvSpPr>
          <p:cNvPr id="5" name="矩形 4">
            <a:extLst>
              <a:ext uri="{FF2B5EF4-FFF2-40B4-BE49-F238E27FC236}">
                <a16:creationId xmlns:a16="http://schemas.microsoft.com/office/drawing/2014/main" id="{165C5B31-2AEC-4042-BFF7-DE71C6126CC4}"/>
              </a:ext>
            </a:extLst>
          </p:cNvPr>
          <p:cNvSpPr/>
          <p:nvPr/>
        </p:nvSpPr>
        <p:spPr>
          <a:xfrm>
            <a:off x="2279559" y="1622060"/>
            <a:ext cx="7353725" cy="707886"/>
          </a:xfrm>
          <a:prstGeom prst="rect">
            <a:avLst/>
          </a:prstGeom>
        </p:spPr>
        <p:txBody>
          <a:bodyPr wrap="square">
            <a:spAutoFit/>
          </a:bodyPr>
          <a:lstStyle/>
          <a:p>
            <a:r>
              <a:rPr lang="en-US" altLang="zh-CN" sz="2000" dirty="0">
                <a:ea typeface="宋体" panose="02010600030101010101" pitchFamily="2" charset="-122"/>
              </a:rPr>
              <a:t>Buffer at receiver is used to delay packets and absorb jitter so that streaming media is played out smoothly</a:t>
            </a:r>
          </a:p>
        </p:txBody>
      </p:sp>
    </p:spTree>
    <p:extLst>
      <p:ext uri="{BB962C8B-B14F-4D97-AF65-F5344CB8AC3E}">
        <p14:creationId xmlns:p14="http://schemas.microsoft.com/office/powerpoint/2010/main" val="35806759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(4 of 4)</a:t>
            </a:r>
          </a:p>
        </p:txBody>
      </p:sp>
      <p:sp>
        <p:nvSpPr>
          <p:cNvPr id="3" name="Text Placeholder 2"/>
          <p:cNvSpPr>
            <a:spLocks noGrp="1"/>
          </p:cNvSpPr>
          <p:nvPr>
            <p:ph type="body" idx="1"/>
          </p:nvPr>
        </p:nvSpPr>
        <p:spPr>
          <a:xfrm>
            <a:off x="1981200" y="5339730"/>
            <a:ext cx="8229600" cy="1018367"/>
          </a:xfrm>
        </p:spPr>
        <p:txBody>
          <a:bodyPr/>
          <a:lstStyle/>
          <a:p>
            <a:pPr algn="ctr"/>
            <a:r>
              <a:rPr lang="en-US" dirty="0"/>
              <a:t>(a) High jitter. (b) Low jitter.</a:t>
            </a:r>
          </a:p>
        </p:txBody>
      </p:sp>
      <p:pic>
        <p:nvPicPr>
          <p:cNvPr id="4" name="Picture Placeholder 3" descr="Figure 6-33. (a) High jitter. (b) Low jitt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834054" y="2861250"/>
            <a:ext cx="6523892" cy="2987662"/>
          </a:xfrm>
        </p:spPr>
      </p:pic>
      <p:sp>
        <p:nvSpPr>
          <p:cNvPr id="5" name="矩形 4">
            <a:extLst>
              <a:ext uri="{FF2B5EF4-FFF2-40B4-BE49-F238E27FC236}">
                <a16:creationId xmlns:a16="http://schemas.microsoft.com/office/drawing/2014/main" id="{C7D683DB-0794-4ADD-A460-BEEE6E8809CA}"/>
              </a:ext>
            </a:extLst>
          </p:cNvPr>
          <p:cNvSpPr/>
          <p:nvPr/>
        </p:nvSpPr>
        <p:spPr>
          <a:xfrm>
            <a:off x="2391662" y="1570494"/>
            <a:ext cx="7422097" cy="1015663"/>
          </a:xfrm>
          <a:prstGeom prst="rect">
            <a:avLst/>
          </a:prstGeom>
        </p:spPr>
        <p:txBody>
          <a:bodyPr wrap="square">
            <a:spAutoFit/>
          </a:bodyPr>
          <a:lstStyle/>
          <a:p>
            <a:r>
              <a:rPr lang="en-US" altLang="zh-CN" sz="2000" dirty="0">
                <a:ea typeface="宋体" panose="02010600030101010101" pitchFamily="2" charset="-122"/>
              </a:rPr>
              <a:t>High jitter, or more variation in delay, requires a larger playout buffer to avoid playout misses</a:t>
            </a:r>
          </a:p>
          <a:p>
            <a:pPr marL="342900" lvl="1" indent="-342900">
              <a:buFont typeface="Arial" panose="020B0604020202020204" pitchFamily="34" charset="0"/>
              <a:buChar char="•"/>
            </a:pPr>
            <a:r>
              <a:rPr lang="en-US" altLang="zh-CN" sz="2000" dirty="0">
                <a:ea typeface="宋体" panose="02010600030101010101" pitchFamily="2" charset="-122"/>
              </a:rPr>
              <a:t>Propagation delay does not affect buffer size</a:t>
            </a:r>
          </a:p>
        </p:txBody>
      </p:sp>
    </p:spTree>
    <p:extLst>
      <p:ext uri="{BB962C8B-B14F-4D97-AF65-F5344CB8AC3E}">
        <p14:creationId xmlns:p14="http://schemas.microsoft.com/office/powerpoint/2010/main" val="42510248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The Transport Service</a:t>
            </a:r>
          </a:p>
          <a:p>
            <a:pPr lvl="1" fontAlgn="base"/>
            <a:r>
              <a:rPr lang="en-US" altLang="zh-CN" dirty="0"/>
              <a:t>Elements of Transport Protocols</a:t>
            </a:r>
          </a:p>
          <a:p>
            <a:pPr lvl="1" fontAlgn="base"/>
            <a:r>
              <a:rPr lang="en-US" altLang="zh-CN" dirty="0"/>
              <a:t>Congestion Control</a:t>
            </a:r>
          </a:p>
          <a:p>
            <a:pPr lvl="1" fontAlgn="base"/>
            <a:r>
              <a:rPr lang="en-US" altLang="zh-CN" dirty="0"/>
              <a:t>The Internet Transport Protocols: UDP</a:t>
            </a:r>
          </a:p>
          <a:p>
            <a:pPr lvl="1" fontAlgn="base"/>
            <a:r>
              <a:rPr lang="en-US" altLang="zh-CN" dirty="0"/>
              <a:t>The Internet Transport Protocols: TCP</a:t>
            </a:r>
          </a:p>
          <a:p>
            <a:pPr lvl="1" fontAlgn="base"/>
            <a:r>
              <a:rPr lang="en-US" altLang="zh-CN" dirty="0"/>
              <a:t>Performance Monitoring</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Transport</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6</a:t>
            </a:r>
            <a:endParaRPr lang="en-US" altLang="zh-CN" dirty="0">
              <a:ea typeface="宋体" panose="02010600030101010101" pitchFamily="2" charset="-122"/>
            </a:endParaRPr>
          </a:p>
        </p:txBody>
      </p:sp>
    </p:spTree>
    <p:extLst>
      <p:ext uri="{BB962C8B-B14F-4D97-AF65-F5344CB8AC3E}">
        <p14:creationId xmlns:p14="http://schemas.microsoft.com/office/powerpoint/2010/main" val="194675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Transport Protocols: TCP</a:t>
            </a:r>
            <a:br>
              <a:rPr lang="en-US" dirty="0"/>
            </a:br>
            <a:r>
              <a:rPr lang="en-US" dirty="0"/>
              <a:t>(1 of 2)</a:t>
            </a:r>
          </a:p>
        </p:txBody>
      </p:sp>
      <p:sp>
        <p:nvSpPr>
          <p:cNvPr id="3" name="Text Placeholder 2"/>
          <p:cNvSpPr>
            <a:spLocks noGrp="1"/>
          </p:cNvSpPr>
          <p:nvPr>
            <p:ph type="body" idx="1"/>
          </p:nvPr>
        </p:nvSpPr>
        <p:spPr/>
        <p:txBody>
          <a:bodyPr/>
          <a:lstStyle/>
          <a:p>
            <a:r>
              <a:rPr lang="en-US" dirty="0"/>
              <a:t>Introduction to TCP</a:t>
            </a:r>
          </a:p>
          <a:p>
            <a:r>
              <a:rPr lang="en-US" dirty="0"/>
              <a:t>The TCP service model</a:t>
            </a:r>
          </a:p>
          <a:p>
            <a:r>
              <a:rPr lang="en-US" dirty="0"/>
              <a:t>The TCP protocol</a:t>
            </a:r>
          </a:p>
          <a:p>
            <a:r>
              <a:rPr lang="en-US" dirty="0"/>
              <a:t>The TCP segment header</a:t>
            </a:r>
          </a:p>
          <a:p>
            <a:r>
              <a:rPr lang="en-US" dirty="0"/>
              <a:t>TCP connection establishment</a:t>
            </a:r>
          </a:p>
          <a:p>
            <a:r>
              <a:rPr lang="en-US" dirty="0"/>
              <a:t>TCP connection release</a:t>
            </a:r>
          </a:p>
        </p:txBody>
      </p:sp>
    </p:spTree>
    <p:extLst>
      <p:ext uri="{BB962C8B-B14F-4D97-AF65-F5344CB8AC3E}">
        <p14:creationId xmlns:p14="http://schemas.microsoft.com/office/powerpoint/2010/main" val="38764066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Transport Protocols: TCP</a:t>
            </a:r>
            <a:br>
              <a:rPr lang="en-US" dirty="0"/>
            </a:br>
            <a:r>
              <a:rPr lang="en-US" dirty="0"/>
              <a:t>(2 of 2)</a:t>
            </a:r>
          </a:p>
        </p:txBody>
      </p:sp>
      <p:sp>
        <p:nvSpPr>
          <p:cNvPr id="3" name="Text Placeholder 2"/>
          <p:cNvSpPr>
            <a:spLocks noGrp="1"/>
          </p:cNvSpPr>
          <p:nvPr>
            <p:ph type="body" idx="1"/>
          </p:nvPr>
        </p:nvSpPr>
        <p:spPr/>
        <p:txBody>
          <a:bodyPr/>
          <a:lstStyle/>
          <a:p>
            <a:r>
              <a:rPr lang="en-US" dirty="0"/>
              <a:t>TCP connection management modeling</a:t>
            </a:r>
          </a:p>
          <a:p>
            <a:r>
              <a:rPr lang="en-US" dirty="0"/>
              <a:t>TCP sliding window</a:t>
            </a:r>
          </a:p>
          <a:p>
            <a:r>
              <a:rPr lang="en-US" dirty="0"/>
              <a:t>TCP timer management</a:t>
            </a:r>
          </a:p>
          <a:p>
            <a:r>
              <a:rPr lang="en-US" dirty="0"/>
              <a:t>TCP congestion control</a:t>
            </a:r>
          </a:p>
          <a:p>
            <a:r>
              <a:rPr lang="en-US" dirty="0"/>
              <a:t>TCP CUBIC</a:t>
            </a:r>
          </a:p>
        </p:txBody>
      </p:sp>
    </p:spTree>
    <p:extLst>
      <p:ext uri="{BB962C8B-B14F-4D97-AF65-F5344CB8AC3E}">
        <p14:creationId xmlns:p14="http://schemas.microsoft.com/office/powerpoint/2010/main" val="101634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Service Model (1 of 2)</a:t>
            </a:r>
          </a:p>
        </p:txBody>
      </p:sp>
      <p:sp>
        <p:nvSpPr>
          <p:cNvPr id="3" name="Text Placeholder 2"/>
          <p:cNvSpPr>
            <a:spLocks noGrp="1"/>
          </p:cNvSpPr>
          <p:nvPr>
            <p:ph type="body" idx="1"/>
          </p:nvPr>
        </p:nvSpPr>
        <p:spPr>
          <a:xfrm>
            <a:off x="1981200" y="5474980"/>
            <a:ext cx="8229600" cy="1018367"/>
          </a:xfrm>
        </p:spPr>
        <p:txBody>
          <a:bodyPr/>
          <a:lstStyle/>
          <a:p>
            <a:pPr algn="ctr"/>
            <a:r>
              <a:rPr lang="en-US" dirty="0"/>
              <a:t>Some assigned ports</a:t>
            </a:r>
          </a:p>
        </p:txBody>
      </p:sp>
      <p:pic>
        <p:nvPicPr>
          <p:cNvPr id="8" name="Picture 7">
            <a:extLst>
              <a:ext uri="{FF2B5EF4-FFF2-40B4-BE49-F238E27FC236}">
                <a16:creationId xmlns:a16="http://schemas.microsoft.com/office/drawing/2014/main" id="{60F36D11-6726-ED44-874C-03D7ED857AE6}"/>
              </a:ext>
            </a:extLst>
          </p:cNvPr>
          <p:cNvPicPr>
            <a:picLocks noChangeAspect="1"/>
          </p:cNvPicPr>
          <p:nvPr/>
        </p:nvPicPr>
        <p:blipFill>
          <a:blip r:embed="rId2"/>
          <a:stretch>
            <a:fillRect/>
          </a:stretch>
        </p:blipFill>
        <p:spPr>
          <a:xfrm>
            <a:off x="3190228" y="2684576"/>
            <a:ext cx="5811543" cy="3355394"/>
          </a:xfrm>
          <a:prstGeom prst="rect">
            <a:avLst/>
          </a:prstGeom>
        </p:spPr>
      </p:pic>
      <p:sp>
        <p:nvSpPr>
          <p:cNvPr id="4" name="矩形 3">
            <a:extLst>
              <a:ext uri="{FF2B5EF4-FFF2-40B4-BE49-F238E27FC236}">
                <a16:creationId xmlns:a16="http://schemas.microsoft.com/office/drawing/2014/main" id="{653C26EA-39AA-431F-8604-8B73BF798FE1}"/>
              </a:ext>
            </a:extLst>
          </p:cNvPr>
          <p:cNvSpPr/>
          <p:nvPr/>
        </p:nvSpPr>
        <p:spPr>
          <a:xfrm>
            <a:off x="2209799" y="1295400"/>
            <a:ext cx="7772400" cy="1200329"/>
          </a:xfrm>
          <a:prstGeom prst="rect">
            <a:avLst/>
          </a:prstGeom>
        </p:spPr>
        <p:txBody>
          <a:bodyPr wrap="square">
            <a:spAutoFit/>
          </a:bodyPr>
          <a:lstStyle/>
          <a:p>
            <a:r>
              <a:rPr lang="en-US" altLang="zh-CN" sz="2400" dirty="0">
                <a:ea typeface="宋体" panose="02010600030101010101" pitchFamily="2" charset="-122"/>
              </a:rPr>
              <a:t>TCP provides applications with a </a:t>
            </a:r>
            <a:r>
              <a:rPr lang="en-US" altLang="zh-CN" sz="2400" b="1" dirty="0">
                <a:solidFill>
                  <a:srgbClr val="0000FF"/>
                </a:solidFill>
                <a:ea typeface="宋体" panose="02010600030101010101" pitchFamily="2" charset="-122"/>
              </a:rPr>
              <a:t>reliable byte stream </a:t>
            </a:r>
            <a:r>
              <a:rPr lang="en-US" altLang="zh-CN" sz="2400" dirty="0">
                <a:ea typeface="宋体" panose="02010600030101010101" pitchFamily="2" charset="-122"/>
              </a:rPr>
              <a:t>between processes; it is the workhorse of the Internet</a:t>
            </a:r>
          </a:p>
          <a:p>
            <a:pPr marL="342900" lvl="1" indent="-342900">
              <a:buFont typeface="Arial" panose="020B0604020202020204" pitchFamily="34" charset="0"/>
              <a:buChar char="•"/>
            </a:pPr>
            <a:r>
              <a:rPr lang="en-US" altLang="zh-CN" sz="2400" dirty="0">
                <a:ea typeface="宋体" panose="02010600030101010101" pitchFamily="2" charset="-122"/>
              </a:rPr>
              <a:t>Popular servers run on well-known ports </a:t>
            </a:r>
          </a:p>
        </p:txBody>
      </p:sp>
    </p:spTree>
    <p:extLst>
      <p:ext uri="{BB962C8B-B14F-4D97-AF65-F5344CB8AC3E}">
        <p14:creationId xmlns:p14="http://schemas.microsoft.com/office/powerpoint/2010/main" val="28390589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Service Model (2 of 2)</a:t>
            </a:r>
          </a:p>
        </p:txBody>
      </p:sp>
      <p:sp>
        <p:nvSpPr>
          <p:cNvPr id="3" name="Text Placeholder 2"/>
          <p:cNvSpPr>
            <a:spLocks noGrp="1"/>
          </p:cNvSpPr>
          <p:nvPr>
            <p:ph type="body" idx="1"/>
          </p:nvPr>
        </p:nvSpPr>
        <p:spPr/>
        <p:txBody>
          <a:bodyPr/>
          <a:lstStyle/>
          <a:p>
            <a:r>
              <a:rPr lang="en-US" dirty="0"/>
              <a:t>(a) Four 512-byte segments sent as separate IP datagrams. (b) The 2048 bytes of data delivered to the application in a single READ call.</a:t>
            </a:r>
          </a:p>
        </p:txBody>
      </p:sp>
      <p:pic>
        <p:nvPicPr>
          <p:cNvPr id="4" name="Picture Placeholder 3" descr="Figure 6-35. (a) Four 512-byte segments sent as separate IP datagrams. (b) The 2048 bytes of data delivered to the application in a single READ cal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78049" y="3661800"/>
            <a:ext cx="7035903" cy="1154037"/>
          </a:xfrm>
        </p:spPr>
      </p:pic>
      <p:sp>
        <p:nvSpPr>
          <p:cNvPr id="5" name="矩形 4">
            <a:extLst>
              <a:ext uri="{FF2B5EF4-FFF2-40B4-BE49-F238E27FC236}">
                <a16:creationId xmlns:a16="http://schemas.microsoft.com/office/drawing/2014/main" id="{45CE1782-922C-48C5-BB36-CCBB34883A60}"/>
              </a:ext>
            </a:extLst>
          </p:cNvPr>
          <p:cNvSpPr/>
          <p:nvPr/>
        </p:nvSpPr>
        <p:spPr>
          <a:xfrm>
            <a:off x="2066544" y="1739936"/>
            <a:ext cx="7802880" cy="1200329"/>
          </a:xfrm>
          <a:prstGeom prst="rect">
            <a:avLst/>
          </a:prstGeom>
        </p:spPr>
        <p:txBody>
          <a:bodyPr wrap="square">
            <a:spAutoFit/>
          </a:bodyPr>
          <a:lstStyle/>
          <a:p>
            <a:r>
              <a:rPr lang="en-US" altLang="zh-CN" sz="2400" dirty="0">
                <a:ea typeface="宋体" panose="02010600030101010101" pitchFamily="2" charset="-122"/>
              </a:rPr>
              <a:t>Applications using TCP see only the </a:t>
            </a:r>
            <a:r>
              <a:rPr lang="en-US" altLang="zh-CN" sz="2400" b="1" dirty="0">
                <a:solidFill>
                  <a:srgbClr val="0000FF"/>
                </a:solidFill>
                <a:ea typeface="宋体" panose="02010600030101010101" pitchFamily="2" charset="-122"/>
              </a:rPr>
              <a:t>byte stream </a:t>
            </a:r>
            <a:r>
              <a:rPr lang="en-US" altLang="zh-CN" sz="2400" dirty="0">
                <a:ea typeface="宋体" panose="02010600030101010101" pitchFamily="2" charset="-122"/>
              </a:rPr>
              <a:t>[right] and not the segments [left] sent as separate IP packets</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1747815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Berkeley Sockets (1 of 2)</a:t>
            </a:r>
          </a:p>
        </p:txBody>
      </p:sp>
      <p:sp>
        <p:nvSpPr>
          <p:cNvPr id="7" name="Text Placeholder 6"/>
          <p:cNvSpPr>
            <a:spLocks noGrp="1"/>
          </p:cNvSpPr>
          <p:nvPr>
            <p:ph type="body" idx="1"/>
          </p:nvPr>
        </p:nvSpPr>
        <p:spPr/>
        <p:txBody>
          <a:bodyPr/>
          <a:lstStyle/>
          <a:p>
            <a:r>
              <a:rPr lang="en-US" dirty="0"/>
              <a:t>A state diagram for a simple connection management scheme. Transitions labeled in italics are caused by packet arrivals. The solid lines show the client’s state sequence. The dashed lines show the server’s state sequence.</a:t>
            </a:r>
          </a:p>
        </p:txBody>
      </p:sp>
      <p:pic>
        <p:nvPicPr>
          <p:cNvPr id="3" name="Picture Placeholder 2" descr="Figure 6-4. A state diagram for a simple connection management scheme. Transitions labeled in italics are caused by packet arrivals. The solid lines show the client’s state sequence. The dashed lines show the server’s state sequen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686908" y="1376218"/>
            <a:ext cx="4818185" cy="3755125"/>
          </a:xfrm>
        </p:spPr>
      </p:pic>
    </p:spTree>
    <p:extLst>
      <p:ext uri="{BB962C8B-B14F-4D97-AF65-F5344CB8AC3E}">
        <p14:creationId xmlns:p14="http://schemas.microsoft.com/office/powerpoint/2010/main" val="21408661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Segment Header</a:t>
            </a:r>
          </a:p>
        </p:txBody>
      </p:sp>
      <p:sp>
        <p:nvSpPr>
          <p:cNvPr id="3" name="Text Placeholder 2"/>
          <p:cNvSpPr>
            <a:spLocks noGrp="1"/>
          </p:cNvSpPr>
          <p:nvPr>
            <p:ph type="body" idx="1"/>
          </p:nvPr>
        </p:nvSpPr>
        <p:spPr>
          <a:xfrm>
            <a:off x="1981200" y="5966578"/>
            <a:ext cx="8229600" cy="456329"/>
          </a:xfrm>
        </p:spPr>
        <p:txBody>
          <a:bodyPr/>
          <a:lstStyle/>
          <a:p>
            <a:pPr algn="ctr"/>
            <a:r>
              <a:rPr lang="en-US" dirty="0"/>
              <a:t>The TCP header</a:t>
            </a:r>
          </a:p>
        </p:txBody>
      </p:sp>
      <p:pic>
        <p:nvPicPr>
          <p:cNvPr id="4" name="Picture Placeholder 3" descr="Figure 6-36. The TCP head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281172" y="2583883"/>
            <a:ext cx="5458968" cy="3382694"/>
          </a:xfrm>
        </p:spPr>
      </p:pic>
      <p:sp>
        <p:nvSpPr>
          <p:cNvPr id="5" name="矩形 4">
            <a:extLst>
              <a:ext uri="{FF2B5EF4-FFF2-40B4-BE49-F238E27FC236}">
                <a16:creationId xmlns:a16="http://schemas.microsoft.com/office/drawing/2014/main" id="{8D849201-F00B-42FE-9943-82CF74905E04}"/>
              </a:ext>
            </a:extLst>
          </p:cNvPr>
          <p:cNvSpPr/>
          <p:nvPr/>
        </p:nvSpPr>
        <p:spPr>
          <a:xfrm>
            <a:off x="1981200" y="1295400"/>
            <a:ext cx="8229600" cy="1200329"/>
          </a:xfrm>
          <a:prstGeom prst="rect">
            <a:avLst/>
          </a:prstGeom>
        </p:spPr>
        <p:txBody>
          <a:bodyPr wrap="square">
            <a:spAutoFit/>
          </a:bodyPr>
          <a:lstStyle/>
          <a:p>
            <a:r>
              <a:rPr lang="en-US" altLang="zh-CN" sz="2400" dirty="0">
                <a:ea typeface="宋体" panose="02010600030101010101" pitchFamily="2" charset="-122"/>
              </a:rPr>
              <a:t>TCP header includes </a:t>
            </a:r>
            <a:r>
              <a:rPr lang="en-US" altLang="zh-CN" sz="2400" b="1" dirty="0">
                <a:ea typeface="宋体" panose="02010600030101010101" pitchFamily="2" charset="-122"/>
              </a:rPr>
              <a:t>addressing</a:t>
            </a:r>
            <a:r>
              <a:rPr lang="en-US" altLang="zh-CN" sz="2400" dirty="0">
                <a:ea typeface="宋体" panose="02010600030101010101" pitchFamily="2" charset="-122"/>
              </a:rPr>
              <a:t> (ports), </a:t>
            </a:r>
            <a:r>
              <a:rPr lang="en-US" altLang="zh-CN" sz="2400" b="1" dirty="0">
                <a:ea typeface="宋体" panose="02010600030101010101" pitchFamily="2" charset="-122"/>
              </a:rPr>
              <a:t>sliding window </a:t>
            </a:r>
            <a:r>
              <a:rPr lang="en-US" altLang="zh-CN" sz="2400" dirty="0">
                <a:ea typeface="宋体" panose="02010600030101010101" pitchFamily="2" charset="-122"/>
              </a:rPr>
              <a:t>(seq. / ack. number), </a:t>
            </a:r>
            <a:r>
              <a:rPr lang="en-US" altLang="zh-CN" sz="2400" b="1" dirty="0">
                <a:ea typeface="宋体" panose="02010600030101010101" pitchFamily="2" charset="-122"/>
              </a:rPr>
              <a:t>flow control </a:t>
            </a:r>
            <a:r>
              <a:rPr lang="en-US" altLang="zh-CN" sz="2400" dirty="0">
                <a:ea typeface="宋体" panose="02010600030101010101" pitchFamily="2" charset="-122"/>
              </a:rPr>
              <a:t>(window), </a:t>
            </a:r>
            <a:r>
              <a:rPr lang="en-US" altLang="zh-CN" sz="2400" b="1" dirty="0">
                <a:ea typeface="宋体" panose="02010600030101010101" pitchFamily="2" charset="-122"/>
              </a:rPr>
              <a:t>error control </a:t>
            </a:r>
            <a:r>
              <a:rPr lang="en-US" altLang="zh-CN" sz="2400" dirty="0">
                <a:ea typeface="宋体" panose="02010600030101010101" pitchFamily="2" charset="-122"/>
              </a:rPr>
              <a:t>(checksum) and more.</a:t>
            </a:r>
          </a:p>
        </p:txBody>
      </p:sp>
    </p:spTree>
    <p:extLst>
      <p:ext uri="{BB962C8B-B14F-4D97-AF65-F5344CB8AC3E}">
        <p14:creationId xmlns:p14="http://schemas.microsoft.com/office/powerpoint/2010/main" val="30746175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65BA88E4-39A3-4F29-8730-F14318244CDA}"/>
              </a:ext>
            </a:extLst>
          </p:cNvPr>
          <p:cNvSpPr>
            <a:spLocks noGrp="1"/>
          </p:cNvSpPr>
          <p:nvPr>
            <p:ph type="body" idx="1"/>
          </p:nvPr>
        </p:nvSpPr>
        <p:spPr>
          <a:xfrm>
            <a:off x="1981200" y="1600201"/>
            <a:ext cx="8229600" cy="4525963"/>
          </a:xfrm>
        </p:spPr>
        <p:txBody>
          <a:bodyPr/>
          <a:lstStyle/>
          <a:p>
            <a:r>
              <a:rPr lang="en-US" altLang="zh-CN" sz="1800" b="1" dirty="0"/>
              <a:t>ECE</a:t>
            </a:r>
            <a:r>
              <a:rPr lang="en-US" altLang="zh-CN" sz="1800" dirty="0"/>
              <a:t>: to signal an ECN-Echo to a TCP sender to tell it to slow down when the TCP receiver gets a congestion indication from the network. </a:t>
            </a:r>
          </a:p>
          <a:p>
            <a:r>
              <a:rPr lang="en-US" altLang="zh-CN" sz="1800" b="1" dirty="0"/>
              <a:t>CWR</a:t>
            </a:r>
            <a:r>
              <a:rPr lang="en-US" altLang="zh-CN" sz="1800" dirty="0"/>
              <a:t>: to signal Congestion Window Reduced from the TCP sender to the TCP receiver so that it knows the sender has slowed down and can stop sending the ECN-Echo. </a:t>
            </a:r>
          </a:p>
          <a:p>
            <a:r>
              <a:rPr lang="en-US" altLang="zh-CN" sz="1800" b="1" dirty="0"/>
              <a:t>URG</a:t>
            </a:r>
            <a:r>
              <a:rPr lang="en-US" altLang="zh-CN" sz="1800" dirty="0"/>
              <a:t>: allowing the sender to signal the receiver to accept some urgent data without getting TCP itself involved in the reason for the interrupt, but it is seldom used. The Urgent pointer is used to indicate a byte offset from the current sequence number at which urgent data are to be found. </a:t>
            </a:r>
          </a:p>
          <a:p>
            <a:r>
              <a:rPr lang="en-US" altLang="zh-CN" sz="1800" b="1" dirty="0"/>
              <a:t>ACK</a:t>
            </a:r>
            <a:r>
              <a:rPr lang="en-US" altLang="zh-CN" sz="1800" dirty="0"/>
              <a:t>: to indicate that the Acknowledgement number is valid. This is the case for nearly all packets. </a:t>
            </a:r>
          </a:p>
          <a:p>
            <a:r>
              <a:rPr lang="en-US" altLang="zh-CN" sz="1800" b="1" dirty="0"/>
              <a:t>PSH</a:t>
            </a:r>
            <a:r>
              <a:rPr lang="en-US" altLang="zh-CN" sz="1800" dirty="0"/>
              <a:t>: to request the receiver to deliver the data to the application upon arrival and not buffer it until a full buffer has been received (which it might otherwise do for efficiency). </a:t>
            </a:r>
          </a:p>
        </p:txBody>
      </p:sp>
      <p:sp>
        <p:nvSpPr>
          <p:cNvPr id="5" name="标题 4">
            <a:extLst>
              <a:ext uri="{FF2B5EF4-FFF2-40B4-BE49-F238E27FC236}">
                <a16:creationId xmlns:a16="http://schemas.microsoft.com/office/drawing/2014/main" id="{C9B805BB-1213-4CE4-94DF-88E8AFAA7C5A}"/>
              </a:ext>
            </a:extLst>
          </p:cNvPr>
          <p:cNvSpPr>
            <a:spLocks noGrp="1"/>
          </p:cNvSpPr>
          <p:nvPr>
            <p:ph type="title"/>
          </p:nvPr>
        </p:nvSpPr>
        <p:spPr/>
        <p:txBody>
          <a:bodyPr/>
          <a:lstStyle/>
          <a:p>
            <a:r>
              <a:rPr lang="en-US" altLang="zh-CN" dirty="0"/>
              <a:t>Flags in TCP Header (1 of 2)</a:t>
            </a:r>
            <a:endParaRPr lang="zh-CN" altLang="en-US" dirty="0"/>
          </a:p>
        </p:txBody>
      </p:sp>
    </p:spTree>
    <p:extLst>
      <p:ext uri="{BB962C8B-B14F-4D97-AF65-F5344CB8AC3E}">
        <p14:creationId xmlns:p14="http://schemas.microsoft.com/office/powerpoint/2010/main" val="41249902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09F2D1-F129-4324-AD64-96486C745E1B}"/>
              </a:ext>
            </a:extLst>
          </p:cNvPr>
          <p:cNvSpPr>
            <a:spLocks noGrp="1"/>
          </p:cNvSpPr>
          <p:nvPr>
            <p:ph type="body" idx="1"/>
          </p:nvPr>
        </p:nvSpPr>
        <p:spPr/>
        <p:txBody>
          <a:bodyPr/>
          <a:lstStyle/>
          <a:p>
            <a:r>
              <a:rPr lang="en-US" altLang="zh-CN" sz="2000" b="1" dirty="0"/>
              <a:t>RST</a:t>
            </a:r>
            <a:r>
              <a:rPr lang="en-US" altLang="zh-CN" sz="2000" dirty="0"/>
              <a:t>:</a:t>
            </a:r>
            <a:r>
              <a:rPr lang="zh-CN" altLang="en-US" sz="2000" dirty="0"/>
              <a:t> </a:t>
            </a:r>
            <a:r>
              <a:rPr lang="en-US" altLang="zh-CN" sz="2000" dirty="0"/>
              <a:t>to abruptly reset a connection that has become confused due to a host crash or for some other reason. It is also used to reject an invalid segment or refuse an attempt to open a connection. </a:t>
            </a:r>
            <a:endParaRPr lang="zh-CN" altLang="en-US" sz="2000" dirty="0"/>
          </a:p>
          <a:p>
            <a:r>
              <a:rPr lang="en-US" altLang="zh-CN" sz="2000" b="1" dirty="0"/>
              <a:t>SYN</a:t>
            </a:r>
            <a:r>
              <a:rPr lang="en-US" altLang="zh-CN" sz="2000" i="1" dirty="0"/>
              <a:t>:</a:t>
            </a:r>
            <a:r>
              <a:rPr lang="zh-CN" altLang="en-US" sz="2000" i="1" dirty="0"/>
              <a:t> </a:t>
            </a:r>
            <a:r>
              <a:rPr lang="en-US" altLang="zh-CN" sz="2000" dirty="0"/>
              <a:t>to establish connections. </a:t>
            </a:r>
          </a:p>
          <a:p>
            <a:pPr lvl="1"/>
            <a:r>
              <a:rPr lang="en-US" altLang="zh-CN" sz="1600" dirty="0"/>
              <a:t>The connection </a:t>
            </a:r>
            <a:r>
              <a:rPr lang="en-US" altLang="zh-CN" sz="1600" b="1" dirty="0"/>
              <a:t>request</a:t>
            </a:r>
            <a:r>
              <a:rPr lang="en-US" altLang="zh-CN" sz="1600" dirty="0"/>
              <a:t> has </a:t>
            </a:r>
            <a:r>
              <a:rPr lang="en-US" altLang="zh-CN" sz="1600" b="1" i="1" dirty="0"/>
              <a:t>SYN </a:t>
            </a:r>
            <a:r>
              <a:rPr lang="en-US" altLang="zh-CN" sz="1600" b="1" dirty="0"/>
              <a:t>= 1 and </a:t>
            </a:r>
            <a:r>
              <a:rPr lang="en-US" altLang="zh-CN" sz="1600" b="1" i="1" dirty="0"/>
              <a:t>ACK </a:t>
            </a:r>
            <a:r>
              <a:rPr lang="en-US" altLang="zh-CN" sz="1600" b="1" dirty="0"/>
              <a:t>= 0 </a:t>
            </a:r>
            <a:r>
              <a:rPr lang="en-US" altLang="zh-CN" sz="1600" dirty="0"/>
              <a:t>to indicate that the piggyback acknowledgement field is not in use. The connection </a:t>
            </a:r>
            <a:r>
              <a:rPr lang="en-US" altLang="zh-CN" sz="1600" b="1" dirty="0"/>
              <a:t>reply</a:t>
            </a:r>
            <a:r>
              <a:rPr lang="en-US" altLang="zh-CN" sz="1600" dirty="0"/>
              <a:t> does bear an acknowledgement, however, so it has </a:t>
            </a:r>
            <a:r>
              <a:rPr lang="en-US" altLang="zh-CN" sz="1600" b="1" i="1" dirty="0"/>
              <a:t>SYN </a:t>
            </a:r>
            <a:r>
              <a:rPr lang="en-US" altLang="zh-CN" sz="1600" b="1" dirty="0"/>
              <a:t>= 1 and </a:t>
            </a:r>
            <a:r>
              <a:rPr lang="en-US" altLang="zh-CN" sz="1600" b="1" i="1" dirty="0"/>
              <a:t>ACK </a:t>
            </a:r>
            <a:r>
              <a:rPr lang="en-US" altLang="zh-CN" sz="1600" b="1" dirty="0"/>
              <a:t>= 1</a:t>
            </a:r>
            <a:r>
              <a:rPr lang="en-US" altLang="zh-CN" sz="1600" dirty="0"/>
              <a:t>. </a:t>
            </a:r>
          </a:p>
          <a:p>
            <a:pPr lvl="1"/>
            <a:r>
              <a:rPr lang="en-US" altLang="zh-CN" sz="1600" dirty="0"/>
              <a:t>the </a:t>
            </a:r>
            <a:r>
              <a:rPr lang="en-US" altLang="zh-CN" sz="1600" i="1" dirty="0"/>
              <a:t>SYN </a:t>
            </a:r>
            <a:r>
              <a:rPr lang="en-US" altLang="zh-CN" sz="1600" dirty="0"/>
              <a:t>bit is used to denote both CONNECTION REQUEST and CONNECTION ACCEPTED, with the </a:t>
            </a:r>
            <a:r>
              <a:rPr lang="en-US" altLang="zh-CN" sz="1600" i="1" dirty="0"/>
              <a:t>ACK </a:t>
            </a:r>
            <a:r>
              <a:rPr lang="en-US" altLang="zh-CN" sz="1600" dirty="0"/>
              <a:t>bit used to distinguish between those two possibilities. </a:t>
            </a:r>
          </a:p>
          <a:p>
            <a:r>
              <a:rPr lang="en-US" altLang="zh-CN" sz="2000" b="1" dirty="0"/>
              <a:t>FIN</a:t>
            </a:r>
            <a:r>
              <a:rPr lang="en-US" altLang="zh-CN" sz="2000" dirty="0"/>
              <a:t>: to release a connection. It specifies that the sender has no more data to </a:t>
            </a:r>
            <a:r>
              <a:rPr lang="en-US" altLang="zh-CN" sz="2000" i="1" dirty="0"/>
              <a:t>transmit</a:t>
            </a:r>
            <a:r>
              <a:rPr lang="en-US" altLang="zh-CN" sz="2000" dirty="0"/>
              <a:t>. </a:t>
            </a:r>
          </a:p>
          <a:p>
            <a:pPr lvl="1"/>
            <a:r>
              <a:rPr lang="en-US" altLang="zh-CN" sz="1600" dirty="0"/>
              <a:t>However, after closing a connection, the closing process may continue to </a:t>
            </a:r>
            <a:r>
              <a:rPr lang="en-US" altLang="zh-CN" sz="1600" i="1" dirty="0"/>
              <a:t>receive </a:t>
            </a:r>
            <a:r>
              <a:rPr lang="en-US" altLang="zh-CN" sz="1600" dirty="0"/>
              <a:t>data indefinitely. Both </a:t>
            </a:r>
            <a:r>
              <a:rPr lang="en-US" altLang="zh-CN" sz="1600" i="1" dirty="0"/>
              <a:t>SYN </a:t>
            </a:r>
            <a:r>
              <a:rPr lang="en-US" altLang="zh-CN" sz="1600" dirty="0"/>
              <a:t>and </a:t>
            </a:r>
            <a:r>
              <a:rPr lang="en-US" altLang="zh-CN" sz="1600" i="1" dirty="0"/>
              <a:t>FIN </a:t>
            </a:r>
            <a:r>
              <a:rPr lang="en-US" altLang="zh-CN" sz="1600" dirty="0"/>
              <a:t>segments have sequence numbers and are thus guaranteed to be processed in the correct order. </a:t>
            </a:r>
            <a:endParaRPr lang="zh-CN" altLang="zh-CN" sz="1600" dirty="0"/>
          </a:p>
          <a:p>
            <a:endParaRPr lang="zh-CN" altLang="en-US" sz="2000" dirty="0"/>
          </a:p>
        </p:txBody>
      </p:sp>
      <p:sp>
        <p:nvSpPr>
          <p:cNvPr id="3" name="标题 2">
            <a:extLst>
              <a:ext uri="{FF2B5EF4-FFF2-40B4-BE49-F238E27FC236}">
                <a16:creationId xmlns:a16="http://schemas.microsoft.com/office/drawing/2014/main" id="{8A6B899D-61DA-4F2F-A158-E51B3B9CA8EF}"/>
              </a:ext>
            </a:extLst>
          </p:cNvPr>
          <p:cNvSpPr>
            <a:spLocks noGrp="1"/>
          </p:cNvSpPr>
          <p:nvPr>
            <p:ph type="title"/>
          </p:nvPr>
        </p:nvSpPr>
        <p:spPr/>
        <p:txBody>
          <a:bodyPr/>
          <a:lstStyle/>
          <a:p>
            <a:r>
              <a:rPr lang="en-US" altLang="zh-CN" dirty="0"/>
              <a:t>Flags in TCP Header (2 of 2)</a:t>
            </a:r>
            <a:endParaRPr lang="zh-CN" altLang="en-US" dirty="0"/>
          </a:p>
        </p:txBody>
      </p:sp>
    </p:spTree>
    <p:extLst>
      <p:ext uri="{BB962C8B-B14F-4D97-AF65-F5344CB8AC3E}">
        <p14:creationId xmlns:p14="http://schemas.microsoft.com/office/powerpoint/2010/main" val="3648123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99675AB-5CF2-4DB5-BA9B-7052A2524329}"/>
              </a:ext>
            </a:extLst>
          </p:cNvPr>
          <p:cNvSpPr>
            <a:spLocks noGrp="1"/>
          </p:cNvSpPr>
          <p:nvPr>
            <p:ph type="body" idx="1"/>
          </p:nvPr>
        </p:nvSpPr>
        <p:spPr/>
        <p:txBody>
          <a:bodyPr/>
          <a:lstStyle/>
          <a:p>
            <a:r>
              <a:rPr lang="en-US" altLang="zh-CN" sz="2000" dirty="0"/>
              <a:t>Flow control in TCP is handled using a </a:t>
            </a:r>
            <a:r>
              <a:rPr lang="en-US" altLang="zh-CN" sz="2000" b="1" dirty="0"/>
              <a:t>variable-sized</a:t>
            </a:r>
            <a:r>
              <a:rPr lang="en-US" altLang="zh-CN" sz="2000" dirty="0"/>
              <a:t> sliding window. </a:t>
            </a:r>
          </a:p>
          <a:p>
            <a:pPr lvl="1"/>
            <a:r>
              <a:rPr lang="en-US" altLang="zh-CN" sz="1600" dirty="0"/>
              <a:t>In the protocols of Chap. 3, acknowledgements of frames received and permission to send new frames were tied together. This was a consequence of a </a:t>
            </a:r>
            <a:r>
              <a:rPr lang="en-US" altLang="zh-CN" sz="1600" b="1" dirty="0"/>
              <a:t>fixed window size </a:t>
            </a:r>
            <a:r>
              <a:rPr lang="en-US" altLang="zh-CN" sz="1600" dirty="0"/>
              <a:t>for each protocol. </a:t>
            </a:r>
          </a:p>
          <a:p>
            <a:pPr lvl="1"/>
            <a:r>
              <a:rPr lang="en-US" altLang="zh-CN" sz="1600" dirty="0"/>
              <a:t>In TCP, </a:t>
            </a:r>
            <a:r>
              <a:rPr lang="en-US" altLang="zh-CN" sz="1600" b="1" dirty="0"/>
              <a:t>acknowledgements and permission to send additional data are completely decoupled.</a:t>
            </a:r>
            <a:r>
              <a:rPr lang="en-US" altLang="zh-CN" sz="1600" dirty="0"/>
              <a:t> In effect, a receiver can say: ‘‘I have received bytes up through </a:t>
            </a:r>
            <a:r>
              <a:rPr lang="en-US" altLang="zh-CN" sz="1600" i="1" dirty="0"/>
              <a:t>k </a:t>
            </a:r>
            <a:r>
              <a:rPr lang="en-US" altLang="zh-CN" sz="1600" dirty="0"/>
              <a:t>but I do not want any more just now, thank you.’’ This decoupling (in fact, a variable-sized window) gives additional flexibility. </a:t>
            </a:r>
            <a:endParaRPr lang="zh-CN" altLang="zh-CN" sz="1600" dirty="0"/>
          </a:p>
          <a:p>
            <a:r>
              <a:rPr lang="en-US" altLang="zh-CN" sz="2000" b="1" dirty="0"/>
              <a:t>Window size</a:t>
            </a:r>
            <a:r>
              <a:rPr lang="en-US" altLang="zh-CN" sz="2000" i="1" dirty="0"/>
              <a:t>: </a:t>
            </a:r>
            <a:r>
              <a:rPr lang="en-US" altLang="zh-CN" sz="2000" dirty="0"/>
              <a:t>how many bytes may be sent starting at the byte acknowledged. </a:t>
            </a:r>
          </a:p>
          <a:p>
            <a:pPr lvl="1"/>
            <a:r>
              <a:rPr lang="en-US" altLang="zh-CN" sz="1600" dirty="0"/>
              <a:t>A </a:t>
            </a:r>
            <a:r>
              <a:rPr lang="en-US" altLang="zh-CN" sz="1600" i="1" dirty="0"/>
              <a:t>Window size </a:t>
            </a:r>
            <a:r>
              <a:rPr lang="en-US" altLang="zh-CN" sz="1600" dirty="0"/>
              <a:t>field of 0 is legal and says that the bytes up to and including </a:t>
            </a:r>
            <a:r>
              <a:rPr lang="en-US" altLang="zh-CN" sz="1600" i="1" dirty="0"/>
              <a:t>Acknowledgement number </a:t>
            </a:r>
            <a:r>
              <a:rPr lang="en-US" altLang="zh-CN" sz="1600" dirty="0"/>
              <a:t>- 1 have been received, but that the receiver has not had a chance to consume the data and would like no more data for the moment. </a:t>
            </a:r>
          </a:p>
          <a:p>
            <a:pPr lvl="1"/>
            <a:r>
              <a:rPr lang="en-US" altLang="zh-CN" sz="1600" dirty="0"/>
              <a:t>The receiver can later grant permission to send by transmitting a segment with the same </a:t>
            </a:r>
            <a:r>
              <a:rPr lang="en-US" altLang="zh-CN" sz="1600" i="1" dirty="0"/>
              <a:t>Acknowledgement number </a:t>
            </a:r>
            <a:r>
              <a:rPr lang="en-US" altLang="zh-CN" sz="1600" dirty="0"/>
              <a:t>and a nonzero </a:t>
            </a:r>
            <a:r>
              <a:rPr lang="en-US" altLang="zh-CN" sz="1600" i="1" dirty="0"/>
              <a:t>Window size </a:t>
            </a:r>
            <a:r>
              <a:rPr lang="en-US" altLang="zh-CN" sz="1600" dirty="0"/>
              <a:t>field. </a:t>
            </a:r>
          </a:p>
          <a:p>
            <a:endParaRPr lang="zh-CN" altLang="en-US" sz="2000" dirty="0"/>
          </a:p>
        </p:txBody>
      </p:sp>
      <p:sp>
        <p:nvSpPr>
          <p:cNvPr id="3" name="标题 2">
            <a:extLst>
              <a:ext uri="{FF2B5EF4-FFF2-40B4-BE49-F238E27FC236}">
                <a16:creationId xmlns:a16="http://schemas.microsoft.com/office/drawing/2014/main" id="{C072516E-9BDA-4719-AE1C-7C633246CB84}"/>
              </a:ext>
            </a:extLst>
          </p:cNvPr>
          <p:cNvSpPr>
            <a:spLocks noGrp="1"/>
          </p:cNvSpPr>
          <p:nvPr>
            <p:ph type="title"/>
          </p:nvPr>
        </p:nvSpPr>
        <p:spPr/>
        <p:txBody>
          <a:bodyPr/>
          <a:lstStyle/>
          <a:p>
            <a:r>
              <a:rPr lang="en-US" altLang="zh-CN" dirty="0"/>
              <a:t>Window size</a:t>
            </a:r>
            <a:endParaRPr lang="zh-CN" altLang="en-US" dirty="0"/>
          </a:p>
        </p:txBody>
      </p:sp>
    </p:spTree>
    <p:extLst>
      <p:ext uri="{BB962C8B-B14F-4D97-AF65-F5344CB8AC3E}">
        <p14:creationId xmlns:p14="http://schemas.microsoft.com/office/powerpoint/2010/main" val="15949981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2D64E7-ACE0-4F3C-8B37-39740C37C3EC}"/>
              </a:ext>
            </a:extLst>
          </p:cNvPr>
          <p:cNvSpPr>
            <a:spLocks noGrp="1"/>
          </p:cNvSpPr>
          <p:nvPr>
            <p:ph type="body" idx="1"/>
          </p:nvPr>
        </p:nvSpPr>
        <p:spPr/>
        <p:txBody>
          <a:bodyPr/>
          <a:lstStyle/>
          <a:p>
            <a:r>
              <a:rPr lang="en-US" altLang="zh-CN" sz="2000" b="1" dirty="0"/>
              <a:t>Checksum</a:t>
            </a:r>
            <a:r>
              <a:rPr lang="en-US" altLang="zh-CN" sz="2000" dirty="0"/>
              <a:t>: is provided for extra reliability. </a:t>
            </a:r>
          </a:p>
          <a:p>
            <a:pPr lvl="1"/>
            <a:r>
              <a:rPr lang="en-US" altLang="zh-CN" sz="1800" dirty="0"/>
              <a:t>It checksums the header, the data, and a conceptual </a:t>
            </a:r>
            <a:r>
              <a:rPr lang="en-US" altLang="zh-CN" sz="1800" dirty="0" err="1"/>
              <a:t>pseudoheader</a:t>
            </a:r>
            <a:r>
              <a:rPr lang="en-US" altLang="zh-CN" sz="1800" dirty="0"/>
              <a:t> in exactly the same way as UDP, except that the </a:t>
            </a:r>
            <a:r>
              <a:rPr lang="en-US" altLang="zh-CN" sz="1800" dirty="0" err="1"/>
              <a:t>pseudoheader</a:t>
            </a:r>
            <a:r>
              <a:rPr lang="en-US" altLang="zh-CN" sz="1800" dirty="0"/>
              <a:t> has the protocol number for TCP (6) and the checksum is mandatory. </a:t>
            </a:r>
            <a:endParaRPr lang="zh-CN" altLang="zh-CN" sz="1800" dirty="0"/>
          </a:p>
          <a:p>
            <a:r>
              <a:rPr lang="en-US" altLang="zh-CN" sz="2000" b="1" dirty="0"/>
              <a:t>Options</a:t>
            </a:r>
            <a:r>
              <a:rPr lang="en-US" altLang="zh-CN" sz="2000" dirty="0"/>
              <a:t>: provides a way to add extra facilities not covered by the regular header. </a:t>
            </a:r>
          </a:p>
          <a:p>
            <a:pPr lvl="1"/>
            <a:r>
              <a:rPr lang="en-US" altLang="zh-CN" sz="1800" dirty="0"/>
              <a:t>The options are of variable length, fill a multiple of 32 bits by using padding with zeros, and may extend to 40 bytes to accommodate the longest TCP header that can be specified. </a:t>
            </a:r>
          </a:p>
          <a:p>
            <a:pPr lvl="1"/>
            <a:r>
              <a:rPr lang="en-US" altLang="zh-CN" sz="1800" dirty="0"/>
              <a:t>Some options are carried when a connection is established to negotiate or inform the other side of capabilities. Other options are carried on packets during the lifetime of the connection. </a:t>
            </a:r>
          </a:p>
          <a:p>
            <a:pPr lvl="1"/>
            <a:r>
              <a:rPr lang="en-US" altLang="zh-CN" sz="1800" dirty="0"/>
              <a:t>Each option has a Type-Length-Value encoding. </a:t>
            </a:r>
            <a:endParaRPr lang="zh-CN" altLang="zh-CN" sz="1800" dirty="0"/>
          </a:p>
          <a:p>
            <a:endParaRPr lang="zh-CN" altLang="en-US" sz="2000" dirty="0"/>
          </a:p>
        </p:txBody>
      </p:sp>
      <p:sp>
        <p:nvSpPr>
          <p:cNvPr id="3" name="标题 2">
            <a:extLst>
              <a:ext uri="{FF2B5EF4-FFF2-40B4-BE49-F238E27FC236}">
                <a16:creationId xmlns:a16="http://schemas.microsoft.com/office/drawing/2014/main" id="{370666D3-452F-4BC8-A9C3-9319D69B7A52}"/>
              </a:ext>
            </a:extLst>
          </p:cNvPr>
          <p:cNvSpPr>
            <a:spLocks noGrp="1"/>
          </p:cNvSpPr>
          <p:nvPr>
            <p:ph type="title"/>
          </p:nvPr>
        </p:nvSpPr>
        <p:spPr/>
        <p:txBody>
          <a:bodyPr/>
          <a:lstStyle/>
          <a:p>
            <a:r>
              <a:rPr lang="en-US" altLang="zh-CN" dirty="0"/>
              <a:t>Checksum and Options</a:t>
            </a:r>
            <a:endParaRPr lang="zh-CN" altLang="en-US" dirty="0"/>
          </a:p>
        </p:txBody>
      </p:sp>
    </p:spTree>
    <p:extLst>
      <p:ext uri="{BB962C8B-B14F-4D97-AF65-F5344CB8AC3E}">
        <p14:creationId xmlns:p14="http://schemas.microsoft.com/office/powerpoint/2010/main" val="23542577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F41B552-4A0A-4905-8521-77B03AE8EA89}"/>
              </a:ext>
            </a:extLst>
          </p:cNvPr>
          <p:cNvSpPr>
            <a:spLocks noGrp="1"/>
          </p:cNvSpPr>
          <p:nvPr>
            <p:ph type="body" idx="1"/>
          </p:nvPr>
        </p:nvSpPr>
        <p:spPr/>
        <p:txBody>
          <a:bodyPr/>
          <a:lstStyle/>
          <a:p>
            <a:r>
              <a:rPr lang="en-US" altLang="zh-CN" b="1" dirty="0"/>
              <a:t>MSS </a:t>
            </a:r>
            <a:r>
              <a:rPr lang="en-US" altLang="zh-CN" dirty="0"/>
              <a:t>(</a:t>
            </a:r>
            <a:r>
              <a:rPr lang="en-US" altLang="zh-CN" b="1" dirty="0"/>
              <a:t>Maximum Segment Size</a:t>
            </a:r>
            <a:r>
              <a:rPr lang="en-US" altLang="zh-CN" dirty="0"/>
              <a:t>) option</a:t>
            </a:r>
          </a:p>
          <a:p>
            <a:pPr lvl="1"/>
            <a:r>
              <a:rPr lang="en-US" altLang="zh-CN" dirty="0"/>
              <a:t>allows each host to specify the MSS it is willing to accept. </a:t>
            </a:r>
          </a:p>
          <a:p>
            <a:pPr lvl="1"/>
            <a:r>
              <a:rPr lang="en-US" altLang="zh-CN" dirty="0"/>
              <a:t>During connection setup, each side can announce its maximum and see its partner’s. </a:t>
            </a:r>
          </a:p>
          <a:p>
            <a:pPr lvl="1"/>
            <a:r>
              <a:rPr lang="en-US" altLang="zh-CN" dirty="0"/>
              <a:t>The maximum segment size in the two directions need not be the same.</a:t>
            </a:r>
          </a:p>
          <a:p>
            <a:r>
              <a:rPr lang="en-US" altLang="zh-CN" b="1" dirty="0"/>
              <a:t>window scale </a:t>
            </a:r>
            <a:r>
              <a:rPr lang="en-US" altLang="zh-CN" dirty="0"/>
              <a:t>option</a:t>
            </a:r>
          </a:p>
          <a:p>
            <a:pPr lvl="1"/>
            <a:r>
              <a:rPr lang="en-US" altLang="zh-CN" dirty="0"/>
              <a:t>allows the sender and receiver to negotiate a window scale factor at the start of a connection. </a:t>
            </a:r>
          </a:p>
          <a:p>
            <a:pPr lvl="1"/>
            <a:r>
              <a:rPr lang="en-US" altLang="zh-CN" dirty="0"/>
              <a:t>Both sides use the scale factor to shift the </a:t>
            </a:r>
            <a:r>
              <a:rPr lang="en-US" altLang="zh-CN" i="1" dirty="0"/>
              <a:t>Window size </a:t>
            </a:r>
            <a:r>
              <a:rPr lang="en-US" altLang="zh-CN" dirty="0"/>
              <a:t>field up to 14 bits to the left, thus allowing windows of up to 2</a:t>
            </a:r>
            <a:r>
              <a:rPr lang="en-US" altLang="zh-CN" baseline="30000" dirty="0"/>
              <a:t>30</a:t>
            </a:r>
            <a:r>
              <a:rPr lang="en-US" altLang="zh-CN" dirty="0"/>
              <a:t> bytes. </a:t>
            </a:r>
          </a:p>
          <a:p>
            <a:endParaRPr lang="zh-CN" altLang="en-US" dirty="0"/>
          </a:p>
        </p:txBody>
      </p:sp>
      <p:sp>
        <p:nvSpPr>
          <p:cNvPr id="3" name="标题 2">
            <a:extLst>
              <a:ext uri="{FF2B5EF4-FFF2-40B4-BE49-F238E27FC236}">
                <a16:creationId xmlns:a16="http://schemas.microsoft.com/office/drawing/2014/main" id="{89A91B25-1C8E-4F70-B58D-577F5CAF6616}"/>
              </a:ext>
            </a:extLst>
          </p:cNvPr>
          <p:cNvSpPr>
            <a:spLocks noGrp="1"/>
          </p:cNvSpPr>
          <p:nvPr>
            <p:ph type="title"/>
          </p:nvPr>
        </p:nvSpPr>
        <p:spPr/>
        <p:txBody>
          <a:bodyPr/>
          <a:lstStyle/>
          <a:p>
            <a:r>
              <a:rPr lang="en-US" altLang="zh-CN" dirty="0"/>
              <a:t>Commonly Used Options (1 of 2)</a:t>
            </a:r>
            <a:endParaRPr lang="zh-CN" altLang="en-US" dirty="0"/>
          </a:p>
        </p:txBody>
      </p:sp>
    </p:spTree>
    <p:extLst>
      <p:ext uri="{BB962C8B-B14F-4D97-AF65-F5344CB8AC3E}">
        <p14:creationId xmlns:p14="http://schemas.microsoft.com/office/powerpoint/2010/main" val="10899812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F03A2E-D99E-4847-85F0-13D28006C5F4}"/>
              </a:ext>
            </a:extLst>
          </p:cNvPr>
          <p:cNvSpPr>
            <a:spLocks noGrp="1"/>
          </p:cNvSpPr>
          <p:nvPr>
            <p:ph type="body" idx="1"/>
          </p:nvPr>
        </p:nvSpPr>
        <p:spPr/>
        <p:txBody>
          <a:bodyPr/>
          <a:lstStyle/>
          <a:p>
            <a:r>
              <a:rPr lang="en-US" altLang="zh-CN" sz="2000" b="1" dirty="0"/>
              <a:t>timestamp </a:t>
            </a:r>
            <a:r>
              <a:rPr lang="en-US" altLang="zh-CN" sz="2000" dirty="0"/>
              <a:t>option</a:t>
            </a:r>
          </a:p>
          <a:p>
            <a:pPr lvl="1"/>
            <a:r>
              <a:rPr lang="en-US" altLang="zh-CN" sz="1800" dirty="0"/>
              <a:t>carries a timestamp sent by the sender and echoed by the receiver. </a:t>
            </a:r>
          </a:p>
          <a:p>
            <a:pPr lvl="1"/>
            <a:r>
              <a:rPr lang="en-US" altLang="zh-CN" sz="1800" dirty="0"/>
              <a:t>It is included in every packet, once its use is established during connection setup, and used to compute round-trip time samples that are used to estimate when a packet has been lost. </a:t>
            </a:r>
          </a:p>
          <a:p>
            <a:pPr lvl="1"/>
            <a:r>
              <a:rPr lang="en-US" altLang="zh-CN" sz="1800" dirty="0"/>
              <a:t>It is also used as a logical extension of the 32-bit sequence number to avoid the sequence number wrapped around quickly.</a:t>
            </a:r>
            <a:endParaRPr lang="zh-CN" altLang="zh-CN" sz="1800" dirty="0"/>
          </a:p>
          <a:p>
            <a:r>
              <a:rPr lang="en-US" altLang="zh-CN" sz="2000" b="1" dirty="0"/>
              <a:t>SACK </a:t>
            </a:r>
            <a:r>
              <a:rPr lang="en-US" altLang="zh-CN" sz="2000" dirty="0"/>
              <a:t>(</a:t>
            </a:r>
            <a:r>
              <a:rPr lang="en-US" altLang="zh-CN" sz="2000" b="1" dirty="0"/>
              <a:t>Selective </a:t>
            </a:r>
            <a:r>
              <a:rPr lang="en-US" altLang="zh-CN" sz="2000" b="1" dirty="0" err="1"/>
              <a:t>ACKnowledgement</a:t>
            </a:r>
            <a:r>
              <a:rPr lang="en-US" altLang="zh-CN" sz="2000" dirty="0"/>
              <a:t>) option </a:t>
            </a:r>
          </a:p>
          <a:p>
            <a:pPr lvl="1"/>
            <a:r>
              <a:rPr lang="en-US" altLang="zh-CN" sz="1800" dirty="0"/>
              <a:t>lets a receiver tell a sender the ranges of sequence numbers that it has received. </a:t>
            </a:r>
          </a:p>
          <a:p>
            <a:pPr lvl="1"/>
            <a:r>
              <a:rPr lang="en-US" altLang="zh-CN" sz="1800" dirty="0"/>
              <a:t>It supplements the </a:t>
            </a:r>
            <a:r>
              <a:rPr lang="en-US" altLang="zh-CN" sz="1800" i="1" dirty="0"/>
              <a:t>Acknowledgement number </a:t>
            </a:r>
            <a:r>
              <a:rPr lang="en-US" altLang="zh-CN" sz="1800" dirty="0"/>
              <a:t>and is used after a packet has been lost but subsequent (or duplicate) data has arrived. </a:t>
            </a:r>
          </a:p>
          <a:p>
            <a:pPr lvl="1"/>
            <a:r>
              <a:rPr lang="en-US" altLang="zh-CN" sz="1800" dirty="0"/>
              <a:t>SACK is defined in RFC 2108 and RFC 2883 and is increasingly used. </a:t>
            </a:r>
            <a:endParaRPr lang="zh-CN" altLang="zh-CN" sz="1800" dirty="0"/>
          </a:p>
          <a:p>
            <a:endParaRPr lang="zh-CN" altLang="en-US" sz="2000" dirty="0"/>
          </a:p>
        </p:txBody>
      </p:sp>
      <p:sp>
        <p:nvSpPr>
          <p:cNvPr id="3" name="标题 2">
            <a:extLst>
              <a:ext uri="{FF2B5EF4-FFF2-40B4-BE49-F238E27FC236}">
                <a16:creationId xmlns:a16="http://schemas.microsoft.com/office/drawing/2014/main" id="{4B26DB24-4596-4FA2-8A27-41CD59FA1397}"/>
              </a:ext>
            </a:extLst>
          </p:cNvPr>
          <p:cNvSpPr>
            <a:spLocks noGrp="1"/>
          </p:cNvSpPr>
          <p:nvPr>
            <p:ph type="title"/>
          </p:nvPr>
        </p:nvSpPr>
        <p:spPr/>
        <p:txBody>
          <a:bodyPr/>
          <a:lstStyle/>
          <a:p>
            <a:r>
              <a:rPr lang="en-US" altLang="zh-CN" dirty="0"/>
              <a:t>Commonly Used Options (2 of 2)</a:t>
            </a:r>
            <a:endParaRPr lang="zh-CN" altLang="en-US" dirty="0"/>
          </a:p>
        </p:txBody>
      </p:sp>
    </p:spTree>
    <p:extLst>
      <p:ext uri="{BB962C8B-B14F-4D97-AF65-F5344CB8AC3E}">
        <p14:creationId xmlns:p14="http://schemas.microsoft.com/office/powerpoint/2010/main" val="59428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pPr marL="342900" indent="-342900">
              <a:buFont typeface="Arial" panose="020B0604020202020204" pitchFamily="34" charset="0"/>
              <a:buChar char="•"/>
            </a:pPr>
            <a:r>
              <a:rPr lang="en-US" altLang="zh-CN" sz="1800" dirty="0"/>
              <a:t>Make sure the sequence number does not wrap around within the maximum segment lifetime (MSL). This depends on how fast data can be transmitted over the Internet.</a:t>
            </a:r>
          </a:p>
          <a:p>
            <a:pPr marL="800100" lvl="1" indent="-342900"/>
            <a:r>
              <a:rPr lang="en-US" altLang="zh-CN" sz="1600" dirty="0"/>
              <a:t>For 32-bit sequence number space (TCP), IETF define an extension to extend the sequence number space to protect against the sequence number wrapping around.</a:t>
            </a:r>
          </a:p>
          <a:p>
            <a:pPr marL="342900" indent="-342900">
              <a:buFont typeface="Arial" panose="020B0604020202020204" pitchFamily="34" charset="0"/>
              <a:buChar char="•"/>
            </a:pPr>
            <a:r>
              <a:rPr lang="en-US" altLang="zh-CN" sz="1800" dirty="0"/>
              <a:t>Keep the pipe full: the bandwidth delay product indicates how big Window Size (Advertised Window) field needs to be.</a:t>
            </a:r>
          </a:p>
          <a:p>
            <a:pPr marL="800100" lvl="1" indent="-342900"/>
            <a:r>
              <a:rPr lang="en-US" altLang="zh-CN" sz="1600" dirty="0"/>
              <a:t>For 16-bit Window Size field (TCP), only 64KB is allowed. Solution: also extension to TCP.</a:t>
            </a:r>
            <a:endParaRPr lang="zh-CN" altLang="en-US" sz="1600" dirty="0"/>
          </a:p>
        </p:txBody>
      </p:sp>
      <p:sp>
        <p:nvSpPr>
          <p:cNvPr id="8" name="标题 7"/>
          <p:cNvSpPr>
            <a:spLocks noGrp="1"/>
          </p:cNvSpPr>
          <p:nvPr>
            <p:ph type="title"/>
          </p:nvPr>
        </p:nvSpPr>
        <p:spPr/>
        <p:txBody>
          <a:bodyPr/>
          <a:lstStyle/>
          <a:p>
            <a:r>
              <a:rPr lang="en-US" altLang="zh-CN" dirty="0"/>
              <a:t>About Sequence Number and Window Size</a:t>
            </a:r>
            <a:endParaRPr lang="zh-CN" altLang="en-US" dirty="0"/>
          </a:p>
        </p:txBody>
      </p:sp>
      <p:pic>
        <p:nvPicPr>
          <p:cNvPr id="6" name="图片 5"/>
          <p:cNvPicPr>
            <a:picLocks noChangeAspect="1"/>
          </p:cNvPicPr>
          <p:nvPr/>
        </p:nvPicPr>
        <p:blipFill>
          <a:blip r:embed="rId2"/>
          <a:stretch>
            <a:fillRect/>
          </a:stretch>
        </p:blipFill>
        <p:spPr>
          <a:xfrm>
            <a:off x="2877312" y="4646605"/>
            <a:ext cx="2417064" cy="1900499"/>
          </a:xfrm>
          <a:prstGeom prst="rect">
            <a:avLst/>
          </a:prstGeom>
        </p:spPr>
      </p:pic>
      <p:pic>
        <p:nvPicPr>
          <p:cNvPr id="7" name="图片 6"/>
          <p:cNvPicPr>
            <a:picLocks noChangeAspect="1"/>
          </p:cNvPicPr>
          <p:nvPr/>
        </p:nvPicPr>
        <p:blipFill>
          <a:blip r:embed="rId3"/>
          <a:stretch>
            <a:fillRect/>
          </a:stretch>
        </p:blipFill>
        <p:spPr>
          <a:xfrm>
            <a:off x="6190489" y="4386787"/>
            <a:ext cx="2985111" cy="2026927"/>
          </a:xfrm>
          <a:prstGeom prst="rect">
            <a:avLst/>
          </a:prstGeom>
        </p:spPr>
      </p:pic>
    </p:spTree>
    <p:extLst>
      <p:ext uri="{BB962C8B-B14F-4D97-AF65-F5344CB8AC3E}">
        <p14:creationId xmlns:p14="http://schemas.microsoft.com/office/powerpoint/2010/main" val="19509449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pPr marL="101600" indent="0">
              <a:buNone/>
            </a:pPr>
            <a:r>
              <a:rPr lang="en-US" altLang="zh-CN" sz="2000" dirty="0"/>
              <a:t>Suppose TCP operates over a 40-Gbps STS-768 link.</a:t>
            </a:r>
          </a:p>
          <a:p>
            <a:pPr marL="101600" indent="0">
              <a:buNone/>
            </a:pPr>
            <a:r>
              <a:rPr lang="en-US" altLang="zh-CN" sz="2000" dirty="0"/>
              <a:t>(a) Assuming TCP could utilize the full bandwidth continuously, how long would it take the sequence numbers to wrap around completely?</a:t>
            </a:r>
          </a:p>
          <a:p>
            <a:pPr marL="101600" indent="0">
              <a:buNone/>
            </a:pPr>
            <a:r>
              <a:rPr lang="en-US" altLang="zh-CN" sz="2000" dirty="0"/>
              <a:t>(b) Suppose an added 32-bit timestamp field which increments 1000 times during the wraparound time you found above. How long would it take for the timestamp to wrap around?</a:t>
            </a:r>
          </a:p>
          <a:p>
            <a:pPr marL="101600" indent="0">
              <a:buNone/>
            </a:pPr>
            <a:r>
              <a:rPr lang="en-US" altLang="zh-CN" sz="2000" dirty="0">
                <a:solidFill>
                  <a:srgbClr val="FF0000"/>
                </a:solidFill>
              </a:rPr>
              <a:t>Solution:</a:t>
            </a:r>
          </a:p>
          <a:p>
            <a:pPr marL="101600" indent="0">
              <a:buNone/>
            </a:pPr>
            <a:r>
              <a:rPr lang="en-US" altLang="zh-CN" sz="2000" dirty="0"/>
              <a:t>(a) 2</a:t>
            </a:r>
            <a:r>
              <a:rPr lang="en-US" altLang="zh-CN" sz="2000" baseline="30000" dirty="0"/>
              <a:t>32</a:t>
            </a:r>
            <a:r>
              <a:rPr lang="en-US" altLang="zh-CN" sz="2000" dirty="0"/>
              <a:t> Bytes / (40/8) </a:t>
            </a:r>
            <a:r>
              <a:rPr lang="en-US" altLang="zh-CN" sz="2000" dirty="0" err="1"/>
              <a:t>GBps</a:t>
            </a:r>
            <a:r>
              <a:rPr lang="en-US" altLang="zh-CN" sz="2000" dirty="0"/>
              <a:t> = 859 </a:t>
            </a:r>
            <a:r>
              <a:rPr lang="en-US" altLang="zh-CN" sz="2000" dirty="0" err="1"/>
              <a:t>ms</a:t>
            </a:r>
            <a:endParaRPr lang="en-US" altLang="zh-CN" sz="2000" dirty="0"/>
          </a:p>
          <a:p>
            <a:pPr marL="101600" indent="0">
              <a:buNone/>
            </a:pPr>
            <a:r>
              <a:rPr lang="en-US" altLang="zh-CN" sz="2000" dirty="0"/>
              <a:t>(b) 1000 ticks in 859 </a:t>
            </a:r>
            <a:r>
              <a:rPr lang="en-US" altLang="zh-CN" sz="2000" dirty="0" err="1"/>
              <a:t>ms</a:t>
            </a:r>
            <a:r>
              <a:rPr lang="en-US" altLang="zh-CN" sz="2000" dirty="0"/>
              <a:t>, 1 tick in 859 </a:t>
            </a:r>
            <a:r>
              <a:rPr lang="el-GR" altLang="zh-CN" sz="2000" dirty="0">
                <a:latin typeface="Lucida Sans Unicode" panose="020B0602030504020204" pitchFamily="34" charset="0"/>
                <a:cs typeface="Lucida Sans Unicode" panose="020B0602030504020204" pitchFamily="34" charset="0"/>
              </a:rPr>
              <a:t>μ</a:t>
            </a:r>
            <a:r>
              <a:rPr lang="en-US" altLang="zh-CN" sz="2000" dirty="0">
                <a:latin typeface="Lucida Sans Unicode" panose="020B0602030504020204" pitchFamily="34" charset="0"/>
                <a:cs typeface="Lucida Sans Unicode" panose="020B0602030504020204" pitchFamily="34" charset="0"/>
              </a:rPr>
              <a:t>s</a:t>
            </a:r>
            <a:r>
              <a:rPr lang="en-US" altLang="zh-CN" sz="2000" dirty="0"/>
              <a:t>. 2</a:t>
            </a:r>
            <a:r>
              <a:rPr lang="en-US" altLang="zh-CN" sz="2000" baseline="30000" dirty="0"/>
              <a:t>32</a:t>
            </a:r>
            <a:r>
              <a:rPr lang="en-US" altLang="zh-CN" sz="2000" dirty="0"/>
              <a:t> * 859 </a:t>
            </a:r>
            <a:r>
              <a:rPr lang="el-GR" altLang="zh-CN" sz="2000" dirty="0">
                <a:latin typeface="Lucida Sans Unicode" panose="020B0602030504020204" pitchFamily="34" charset="0"/>
                <a:cs typeface="Lucida Sans Unicode" panose="020B0602030504020204" pitchFamily="34" charset="0"/>
              </a:rPr>
              <a:t>μ</a:t>
            </a:r>
            <a:r>
              <a:rPr lang="en-US" altLang="zh-CN" sz="2000" dirty="0">
                <a:latin typeface="Lucida Sans Unicode" panose="020B0602030504020204" pitchFamily="34" charset="0"/>
                <a:cs typeface="Lucida Sans Unicode" panose="020B0602030504020204" pitchFamily="34" charset="0"/>
              </a:rPr>
              <a:t>s = 3.7Ms,  approximately 43 days</a:t>
            </a:r>
          </a:p>
        </p:txBody>
      </p:sp>
      <p:sp>
        <p:nvSpPr>
          <p:cNvPr id="2" name="标题 1"/>
          <p:cNvSpPr>
            <a:spLocks noGrp="1"/>
          </p:cNvSpPr>
          <p:nvPr>
            <p:ph type="title"/>
          </p:nvPr>
        </p:nvSpPr>
        <p:spPr/>
        <p:txBody>
          <a:bodyPr/>
          <a:lstStyle/>
          <a:p>
            <a:r>
              <a:rPr lang="en-US" altLang="zh-CN" dirty="0"/>
              <a:t>Exercise 1</a:t>
            </a:r>
            <a:endParaRPr lang="zh-CN" altLang="en-US" dirty="0"/>
          </a:p>
        </p:txBody>
      </p:sp>
    </p:spTree>
    <p:extLst>
      <p:ext uri="{BB962C8B-B14F-4D97-AF65-F5344CB8AC3E}">
        <p14:creationId xmlns:p14="http://schemas.microsoft.com/office/powerpoint/2010/main" val="111480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pPr marL="101600" indent="0">
              <a:buNone/>
            </a:pPr>
            <a:r>
              <a:rPr lang="en-US" altLang="zh-CN" sz="1800" dirty="0"/>
              <a:t>You are hired to design a reliable byte-stream protocol that uses a sliding window (like TCP). This protocol will run over a 1-Gbps network. The RTT of the network is 140 </a:t>
            </a:r>
            <a:r>
              <a:rPr lang="en-US" altLang="zh-CN" sz="1800" dirty="0" err="1"/>
              <a:t>ms</a:t>
            </a:r>
            <a:r>
              <a:rPr lang="en-US" altLang="zh-CN" sz="1800" dirty="0"/>
              <a:t>, and the maximum segment lifetime is 60 seconds. How many bits would you include in the </a:t>
            </a:r>
            <a:r>
              <a:rPr lang="en-US" altLang="zh-CN" sz="1800" dirty="0" err="1"/>
              <a:t>AdvertisedWindow</a:t>
            </a:r>
            <a:r>
              <a:rPr lang="en-US" altLang="zh-CN" sz="1800" dirty="0"/>
              <a:t> and </a:t>
            </a:r>
            <a:r>
              <a:rPr lang="en-US" altLang="zh-CN" sz="1800" dirty="0" err="1"/>
              <a:t>SequenceNum</a:t>
            </a:r>
            <a:r>
              <a:rPr lang="en-US" altLang="zh-CN" sz="1800" dirty="0"/>
              <a:t> fields of your protocol header?</a:t>
            </a:r>
          </a:p>
          <a:p>
            <a:pPr marL="101600" indent="0">
              <a:buNone/>
            </a:pPr>
            <a:r>
              <a:rPr lang="en-US" altLang="zh-CN" sz="1800" dirty="0">
                <a:solidFill>
                  <a:srgbClr val="FF0000"/>
                </a:solidFill>
              </a:rPr>
              <a:t>Solution:</a:t>
            </a:r>
          </a:p>
          <a:p>
            <a:pPr marL="0" indent="0">
              <a:buNone/>
            </a:pPr>
            <a:r>
              <a:rPr lang="en-US" altLang="zh-CN" sz="1800" dirty="0"/>
              <a:t>The </a:t>
            </a:r>
            <a:r>
              <a:rPr lang="en-US" altLang="zh-CN" sz="1800" dirty="0" err="1"/>
              <a:t>AdvertisedWindow</a:t>
            </a:r>
            <a:r>
              <a:rPr lang="en-US" altLang="zh-CN" sz="1800" dirty="0"/>
              <a:t> should be large enough to keep the pipe full.</a:t>
            </a:r>
          </a:p>
          <a:p>
            <a:pPr lvl="1" indent="0">
              <a:buNone/>
            </a:pPr>
            <a:r>
              <a:rPr lang="en-US" altLang="zh-CN" sz="1800" dirty="0"/>
              <a:t>Bandwidth Delay (RTT) Product = 1Gbps * 140 </a:t>
            </a:r>
            <a:r>
              <a:rPr lang="en-US" altLang="zh-CN" sz="1800" dirty="0" err="1"/>
              <a:t>ms</a:t>
            </a:r>
            <a:r>
              <a:rPr lang="en-US" altLang="zh-CN" sz="1800" dirty="0"/>
              <a:t> = 17.5 Mbytes</a:t>
            </a:r>
          </a:p>
          <a:p>
            <a:pPr lvl="1" indent="0">
              <a:buNone/>
            </a:pPr>
            <a:r>
              <a:rPr lang="en-US" altLang="zh-CN" sz="1800" dirty="0" err="1"/>
              <a:t>AdvertisedWindow</a:t>
            </a:r>
            <a:r>
              <a:rPr lang="en-US" altLang="zh-CN" sz="1800" dirty="0"/>
              <a:t> filed: 25 bits</a:t>
            </a:r>
          </a:p>
          <a:p>
            <a:pPr marL="0" indent="0">
              <a:buNone/>
            </a:pPr>
            <a:r>
              <a:rPr lang="en-US" altLang="zh-CN" sz="1800" dirty="0"/>
              <a:t>The sequence number must not wrap around within the maximum segment lifetime.</a:t>
            </a:r>
          </a:p>
          <a:p>
            <a:pPr lvl="1" indent="0">
              <a:buNone/>
            </a:pPr>
            <a:r>
              <a:rPr lang="en-US" altLang="zh-CN" sz="1800" dirty="0"/>
              <a:t>1 </a:t>
            </a:r>
            <a:r>
              <a:rPr lang="en-US" altLang="zh-CN" sz="1800" dirty="0" err="1"/>
              <a:t>Gbps</a:t>
            </a:r>
            <a:r>
              <a:rPr lang="en-US" altLang="zh-CN" sz="1800" dirty="0"/>
              <a:t> * 60 s  = 60 Gb = 7.5 GB</a:t>
            </a:r>
          </a:p>
          <a:p>
            <a:pPr lvl="1" indent="0">
              <a:buNone/>
            </a:pPr>
            <a:r>
              <a:rPr lang="en-US" altLang="zh-CN" sz="1800" dirty="0" err="1"/>
              <a:t>SequenceNum</a:t>
            </a:r>
            <a:r>
              <a:rPr lang="en-US" altLang="zh-CN" sz="1800" dirty="0"/>
              <a:t> filed: 33 bits</a:t>
            </a:r>
            <a:endParaRPr lang="zh-CN" altLang="en-US" sz="1800" dirty="0"/>
          </a:p>
        </p:txBody>
      </p:sp>
      <p:sp>
        <p:nvSpPr>
          <p:cNvPr id="2" name="标题 1"/>
          <p:cNvSpPr>
            <a:spLocks noGrp="1"/>
          </p:cNvSpPr>
          <p:nvPr>
            <p:ph type="title"/>
          </p:nvPr>
        </p:nvSpPr>
        <p:spPr/>
        <p:txBody>
          <a:bodyPr/>
          <a:lstStyle/>
          <a:p>
            <a:r>
              <a:rPr lang="en-US" altLang="zh-CN" dirty="0"/>
              <a:t>Exercise 2</a:t>
            </a:r>
            <a:endParaRPr lang="zh-CN" altLang="en-US" dirty="0"/>
          </a:p>
        </p:txBody>
      </p:sp>
    </p:spTree>
    <p:extLst>
      <p:ext uri="{BB962C8B-B14F-4D97-AF65-F5344CB8AC3E}">
        <p14:creationId xmlns:p14="http://schemas.microsoft.com/office/powerpoint/2010/main" val="141156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Berkeley Sockets (2 of 2)</a:t>
            </a:r>
          </a:p>
        </p:txBody>
      </p:sp>
      <p:sp>
        <p:nvSpPr>
          <p:cNvPr id="7" name="Text Placeholder 6"/>
          <p:cNvSpPr>
            <a:spLocks noGrp="1"/>
          </p:cNvSpPr>
          <p:nvPr>
            <p:ph type="body" idx="1"/>
          </p:nvPr>
        </p:nvSpPr>
        <p:spPr>
          <a:xfrm>
            <a:off x="1981200" y="5061246"/>
            <a:ext cx="8229600" cy="1018367"/>
          </a:xfrm>
        </p:spPr>
        <p:txBody>
          <a:bodyPr/>
          <a:lstStyle/>
          <a:p>
            <a:pPr algn="ctr"/>
            <a:r>
              <a:rPr lang="en-US" dirty="0"/>
              <a:t>The socket primitives for TCP</a:t>
            </a:r>
          </a:p>
        </p:txBody>
      </p:sp>
      <p:pic>
        <p:nvPicPr>
          <p:cNvPr id="8" name="Picture 7">
            <a:extLst>
              <a:ext uri="{FF2B5EF4-FFF2-40B4-BE49-F238E27FC236}">
                <a16:creationId xmlns:a16="http://schemas.microsoft.com/office/drawing/2014/main" id="{88F845C3-D5C2-2443-A057-EA4EFD128BFB}"/>
              </a:ext>
            </a:extLst>
          </p:cNvPr>
          <p:cNvPicPr>
            <a:picLocks noChangeAspect="1"/>
          </p:cNvPicPr>
          <p:nvPr/>
        </p:nvPicPr>
        <p:blipFill>
          <a:blip r:embed="rId2"/>
          <a:stretch>
            <a:fillRect/>
          </a:stretch>
        </p:blipFill>
        <p:spPr>
          <a:xfrm>
            <a:off x="1981200" y="1725985"/>
            <a:ext cx="8229600" cy="3406030"/>
          </a:xfrm>
          <a:prstGeom prst="rect">
            <a:avLst/>
          </a:prstGeom>
        </p:spPr>
      </p:pic>
    </p:spTree>
    <p:extLst>
      <p:ext uri="{BB962C8B-B14F-4D97-AF65-F5344CB8AC3E}">
        <p14:creationId xmlns:p14="http://schemas.microsoft.com/office/powerpoint/2010/main" val="3434449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Establishment</a:t>
            </a:r>
          </a:p>
        </p:txBody>
      </p:sp>
      <p:sp>
        <p:nvSpPr>
          <p:cNvPr id="3" name="Text Placeholder 2"/>
          <p:cNvSpPr>
            <a:spLocks noGrp="1"/>
          </p:cNvSpPr>
          <p:nvPr>
            <p:ph type="body" idx="1"/>
          </p:nvPr>
        </p:nvSpPr>
        <p:spPr>
          <a:xfrm>
            <a:off x="1981200" y="5443750"/>
            <a:ext cx="8229600" cy="1018367"/>
          </a:xfrm>
        </p:spPr>
        <p:txBody>
          <a:bodyPr/>
          <a:lstStyle/>
          <a:p>
            <a:r>
              <a:rPr lang="en-US" dirty="0"/>
              <a:t>(a) TCP connection establishment in the normal case. (b) Simultaneous connection establishment on both sides.</a:t>
            </a:r>
          </a:p>
        </p:txBody>
      </p:sp>
      <p:pic>
        <p:nvPicPr>
          <p:cNvPr id="4" name="Picture Placeholder 3" descr="Figure 6-37. (a) TCP connection establishment in the normal case. (b) Simultaneous connection establishment on both sid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110484" y="2730499"/>
            <a:ext cx="5971032" cy="3077317"/>
          </a:xfrm>
        </p:spPr>
      </p:pic>
      <p:sp>
        <p:nvSpPr>
          <p:cNvPr id="5" name="矩形 4">
            <a:extLst>
              <a:ext uri="{FF2B5EF4-FFF2-40B4-BE49-F238E27FC236}">
                <a16:creationId xmlns:a16="http://schemas.microsoft.com/office/drawing/2014/main" id="{536575CF-9F47-4C86-9C1D-FEBFE8826ED5}"/>
              </a:ext>
            </a:extLst>
          </p:cNvPr>
          <p:cNvSpPr/>
          <p:nvPr/>
        </p:nvSpPr>
        <p:spPr>
          <a:xfrm>
            <a:off x="2200656" y="1289398"/>
            <a:ext cx="6784848" cy="707886"/>
          </a:xfrm>
          <a:prstGeom prst="rect">
            <a:avLst/>
          </a:prstGeom>
        </p:spPr>
        <p:txBody>
          <a:bodyPr wrap="square">
            <a:spAutoFit/>
          </a:bodyPr>
          <a:lstStyle/>
          <a:p>
            <a:r>
              <a:rPr lang="en-US" altLang="zh-CN" sz="2000" dirty="0">
                <a:ea typeface="宋体" panose="02010600030101010101" pitchFamily="2" charset="-122"/>
              </a:rPr>
              <a:t>TCP sets up connections with the </a:t>
            </a:r>
            <a:r>
              <a:rPr lang="en-US" altLang="zh-CN" sz="2000" b="1" dirty="0">
                <a:ea typeface="宋体" panose="02010600030101010101" pitchFamily="2" charset="-122"/>
              </a:rPr>
              <a:t>three-way handshake</a:t>
            </a:r>
          </a:p>
          <a:p>
            <a:pPr marL="342900" lvl="1" indent="-342900">
              <a:buFont typeface="Arial" panose="020B0604020202020204" pitchFamily="34" charset="0"/>
              <a:buChar char="•"/>
            </a:pPr>
            <a:r>
              <a:rPr lang="en-US" altLang="zh-CN" sz="2000" dirty="0">
                <a:ea typeface="宋体" panose="02010600030101010101" pitchFamily="2" charset="-122"/>
              </a:rPr>
              <a:t>Release is symmetric, also as described before</a:t>
            </a:r>
          </a:p>
        </p:txBody>
      </p:sp>
      <p:sp>
        <p:nvSpPr>
          <p:cNvPr id="6" name="矩形 5">
            <a:extLst>
              <a:ext uri="{FF2B5EF4-FFF2-40B4-BE49-F238E27FC236}">
                <a16:creationId xmlns:a16="http://schemas.microsoft.com/office/drawing/2014/main" id="{A55A28A1-CB62-477E-AB66-EAE68715BC36}"/>
              </a:ext>
            </a:extLst>
          </p:cNvPr>
          <p:cNvSpPr/>
          <p:nvPr/>
        </p:nvSpPr>
        <p:spPr>
          <a:xfrm>
            <a:off x="3810000" y="1989834"/>
            <a:ext cx="4572000" cy="584775"/>
          </a:xfrm>
          <a:prstGeom prst="rect">
            <a:avLst/>
          </a:prstGeom>
        </p:spPr>
        <p:txBody>
          <a:bodyPr>
            <a:spAutoFit/>
          </a:bodyPr>
          <a:lstStyle/>
          <a:p>
            <a:r>
              <a:rPr lang="en-US" altLang="zh-CN" sz="1600" dirty="0">
                <a:solidFill>
                  <a:srgbClr val="0000FF"/>
                </a:solidFill>
              </a:rPr>
              <a:t>connection request is a SYN, for synchronize, disconnect request is a FIN for finish.</a:t>
            </a:r>
            <a:endParaRPr lang="zh-CN" altLang="en-US" sz="1600" dirty="0">
              <a:solidFill>
                <a:srgbClr val="0000FF"/>
              </a:solidFill>
            </a:endParaRPr>
          </a:p>
        </p:txBody>
      </p:sp>
    </p:spTree>
    <p:extLst>
      <p:ext uri="{BB962C8B-B14F-4D97-AF65-F5344CB8AC3E}">
        <p14:creationId xmlns:p14="http://schemas.microsoft.com/office/powerpoint/2010/main" val="24323924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Connection Establishment </a:t>
            </a:r>
            <a:br>
              <a:rPr lang="en-US" altLang="zh-CN" dirty="0">
                <a:ea typeface="宋体" panose="02010600030101010101" pitchFamily="2" charset="-122"/>
              </a:rPr>
            </a:br>
            <a:r>
              <a:rPr lang="en-US" altLang="zh-CN" dirty="0">
                <a:ea typeface="宋体" panose="02010600030101010101" pitchFamily="2" charset="-122"/>
              </a:rPr>
              <a:t>using Three-way Handshak</a:t>
            </a:r>
            <a:r>
              <a:rPr lang="en-US" altLang="zh-CN" dirty="0"/>
              <a:t>ing</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101" y="3095626"/>
            <a:ext cx="12795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0276" y="2765425"/>
            <a:ext cx="12668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701" y="2867026"/>
            <a:ext cx="414337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
          <p:cNvGrpSpPr>
            <a:grpSpLocks/>
          </p:cNvGrpSpPr>
          <p:nvPr/>
        </p:nvGrpSpPr>
        <p:grpSpPr bwMode="auto">
          <a:xfrm>
            <a:off x="2027589" y="1143000"/>
            <a:ext cx="8124825" cy="5405438"/>
            <a:chOff x="471823" y="1019462"/>
            <a:chExt cx="8124153" cy="5404915"/>
          </a:xfrm>
        </p:grpSpPr>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28"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8732"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7497"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25"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0927"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823" y="1019462"/>
              <a:ext cx="8124153" cy="140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4700" y="1755775"/>
            <a:ext cx="9794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8326" y="3876675"/>
            <a:ext cx="41243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3875" y="4924425"/>
            <a:ext cx="4140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32426" y="4116389"/>
            <a:ext cx="13620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7738" y="5137150"/>
            <a:ext cx="12493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96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1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2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right)">
                                      <p:cBhvr>
                                        <p:cTn id="26" dur="20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right)">
                                      <p:cBhvr>
                                        <p:cTn id="31" dur="10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20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10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80">
                                          <p:stCondLst>
                                            <p:cond delay="0"/>
                                          </p:stCondLst>
                                        </p:cTn>
                                        <p:tgtEl>
                                          <p:spTgt spid="18"/>
                                        </p:tgtEl>
                                      </p:cBhvr>
                                    </p:animEffect>
                                    <p:anim calcmode="lin" valueType="num">
                                      <p:cBhvr>
                                        <p:cTn id="47"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52" dur="26">
                                          <p:stCondLst>
                                            <p:cond delay="650"/>
                                          </p:stCondLst>
                                        </p:cTn>
                                        <p:tgtEl>
                                          <p:spTgt spid="18"/>
                                        </p:tgtEl>
                                      </p:cBhvr>
                                      <p:to x="100000" y="60000"/>
                                    </p:animScale>
                                    <p:animScale>
                                      <p:cBhvr>
                                        <p:cTn id="53" dur="166" decel="50000">
                                          <p:stCondLst>
                                            <p:cond delay="676"/>
                                          </p:stCondLst>
                                        </p:cTn>
                                        <p:tgtEl>
                                          <p:spTgt spid="18"/>
                                        </p:tgtEl>
                                      </p:cBhvr>
                                      <p:to x="100000" y="100000"/>
                                    </p:animScale>
                                    <p:animScale>
                                      <p:cBhvr>
                                        <p:cTn id="54" dur="26">
                                          <p:stCondLst>
                                            <p:cond delay="1312"/>
                                          </p:stCondLst>
                                        </p:cTn>
                                        <p:tgtEl>
                                          <p:spTgt spid="18"/>
                                        </p:tgtEl>
                                      </p:cBhvr>
                                      <p:to x="100000" y="80000"/>
                                    </p:animScale>
                                    <p:animScale>
                                      <p:cBhvr>
                                        <p:cTn id="55" dur="166" decel="50000">
                                          <p:stCondLst>
                                            <p:cond delay="1338"/>
                                          </p:stCondLst>
                                        </p:cTn>
                                        <p:tgtEl>
                                          <p:spTgt spid="18"/>
                                        </p:tgtEl>
                                      </p:cBhvr>
                                      <p:to x="100000" y="100000"/>
                                    </p:animScale>
                                    <p:animScale>
                                      <p:cBhvr>
                                        <p:cTn id="56" dur="26">
                                          <p:stCondLst>
                                            <p:cond delay="1642"/>
                                          </p:stCondLst>
                                        </p:cTn>
                                        <p:tgtEl>
                                          <p:spTgt spid="18"/>
                                        </p:tgtEl>
                                      </p:cBhvr>
                                      <p:to x="100000" y="90000"/>
                                    </p:animScale>
                                    <p:animScale>
                                      <p:cBhvr>
                                        <p:cTn id="57" dur="166" decel="50000">
                                          <p:stCondLst>
                                            <p:cond delay="1668"/>
                                          </p:stCondLst>
                                        </p:cTn>
                                        <p:tgtEl>
                                          <p:spTgt spid="18"/>
                                        </p:tgtEl>
                                      </p:cBhvr>
                                      <p:to x="100000" y="100000"/>
                                    </p:animScale>
                                    <p:animScale>
                                      <p:cBhvr>
                                        <p:cTn id="58" dur="26">
                                          <p:stCondLst>
                                            <p:cond delay="1808"/>
                                          </p:stCondLst>
                                        </p:cTn>
                                        <p:tgtEl>
                                          <p:spTgt spid="18"/>
                                        </p:tgtEl>
                                      </p:cBhvr>
                                      <p:to x="100000" y="95000"/>
                                    </p:animScale>
                                    <p:animScale>
                                      <p:cBhvr>
                                        <p:cTn id="59"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grpSp>
        <p:nvGrpSpPr>
          <p:cNvPr id="5" name="Group 3"/>
          <p:cNvGrpSpPr>
            <a:grpSpLocks/>
          </p:cNvGrpSpPr>
          <p:nvPr/>
        </p:nvGrpSpPr>
        <p:grpSpPr bwMode="auto">
          <a:xfrm>
            <a:off x="1995489" y="628650"/>
            <a:ext cx="8124825" cy="6084888"/>
            <a:chOff x="471823" y="457200"/>
            <a:chExt cx="8124153" cy="6085025"/>
          </a:xfrm>
        </p:grpSpPr>
        <p:grpSp>
          <p:nvGrpSpPr>
            <p:cNvPr id="6" name="Group 1"/>
            <p:cNvGrpSpPr>
              <a:grpSpLocks/>
            </p:cNvGrpSpPr>
            <p:nvPr/>
          </p:nvGrpSpPr>
          <p:grpSpPr bwMode="auto">
            <a:xfrm>
              <a:off x="943728" y="1600200"/>
              <a:ext cx="7180340" cy="4671773"/>
              <a:chOff x="943728" y="1805223"/>
              <a:chExt cx="7180340" cy="4023360"/>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728" y="1805223"/>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805223"/>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732" y="1805223"/>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805223"/>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497" y="6324600"/>
              <a:ext cx="404873" cy="2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25" y="6324600"/>
              <a:ext cx="404873" cy="2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324600"/>
              <a:ext cx="404873" cy="2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0927" y="6324600"/>
              <a:ext cx="404873" cy="2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23" y="457200"/>
              <a:ext cx="8124153" cy="117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9713" y="1863726"/>
            <a:ext cx="41322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0514" y="5657851"/>
            <a:ext cx="41433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56063" y="2305050"/>
            <a:ext cx="4114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38600" y="3006726"/>
            <a:ext cx="403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24314" y="3798888"/>
            <a:ext cx="420528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73526" y="4621214"/>
            <a:ext cx="41560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3739" y="2613026"/>
            <a:ext cx="11969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80401" y="3335339"/>
            <a:ext cx="1279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1" y="2306638"/>
            <a:ext cx="13684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81989" y="3735388"/>
            <a:ext cx="12287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3976" y="4505326"/>
            <a:ext cx="13684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3739" y="4972051"/>
            <a:ext cx="11969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90800" y="4040188"/>
            <a:ext cx="13716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3976" y="3006726"/>
            <a:ext cx="13684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2989" y="1217614"/>
            <a:ext cx="26384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Data Transfer</a:t>
            </a:r>
            <a:br>
              <a:rPr lang="en-US" altLang="zh-CN" dirty="0"/>
            </a:br>
            <a:endParaRPr lang="zh-CN" altLang="en-US" dirty="0"/>
          </a:p>
        </p:txBody>
      </p:sp>
    </p:spTree>
    <p:extLst>
      <p:ext uri="{BB962C8B-B14F-4D97-AF65-F5344CB8AC3E}">
        <p14:creationId xmlns:p14="http://schemas.microsoft.com/office/powerpoint/2010/main" val="154773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righ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righ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right)">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left)">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37"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barn(outVertical)">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26" presetClass="entr" presetSubtype="0" fill="hold"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down)">
                                      <p:cBhvr>
                                        <p:cTn id="81" dur="580">
                                          <p:stCondLst>
                                            <p:cond delay="0"/>
                                          </p:stCondLst>
                                        </p:cTn>
                                        <p:tgtEl>
                                          <p:spTgt spid="30"/>
                                        </p:tgtEl>
                                      </p:cBhvr>
                                    </p:animEffect>
                                    <p:anim calcmode="lin" valueType="num">
                                      <p:cBhvr>
                                        <p:cTn id="8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87" dur="26">
                                          <p:stCondLst>
                                            <p:cond delay="650"/>
                                          </p:stCondLst>
                                        </p:cTn>
                                        <p:tgtEl>
                                          <p:spTgt spid="30"/>
                                        </p:tgtEl>
                                      </p:cBhvr>
                                      <p:to x="100000" y="60000"/>
                                    </p:animScale>
                                    <p:animScale>
                                      <p:cBhvr>
                                        <p:cTn id="88" dur="166" decel="50000">
                                          <p:stCondLst>
                                            <p:cond delay="676"/>
                                          </p:stCondLst>
                                        </p:cTn>
                                        <p:tgtEl>
                                          <p:spTgt spid="30"/>
                                        </p:tgtEl>
                                      </p:cBhvr>
                                      <p:to x="100000" y="100000"/>
                                    </p:animScale>
                                    <p:animScale>
                                      <p:cBhvr>
                                        <p:cTn id="89" dur="26">
                                          <p:stCondLst>
                                            <p:cond delay="1312"/>
                                          </p:stCondLst>
                                        </p:cTn>
                                        <p:tgtEl>
                                          <p:spTgt spid="30"/>
                                        </p:tgtEl>
                                      </p:cBhvr>
                                      <p:to x="100000" y="80000"/>
                                    </p:animScale>
                                    <p:animScale>
                                      <p:cBhvr>
                                        <p:cTn id="90" dur="166" decel="50000">
                                          <p:stCondLst>
                                            <p:cond delay="1338"/>
                                          </p:stCondLst>
                                        </p:cTn>
                                        <p:tgtEl>
                                          <p:spTgt spid="30"/>
                                        </p:tgtEl>
                                      </p:cBhvr>
                                      <p:to x="100000" y="100000"/>
                                    </p:animScale>
                                    <p:animScale>
                                      <p:cBhvr>
                                        <p:cTn id="91" dur="26">
                                          <p:stCondLst>
                                            <p:cond delay="1642"/>
                                          </p:stCondLst>
                                        </p:cTn>
                                        <p:tgtEl>
                                          <p:spTgt spid="30"/>
                                        </p:tgtEl>
                                      </p:cBhvr>
                                      <p:to x="100000" y="90000"/>
                                    </p:animScale>
                                    <p:animScale>
                                      <p:cBhvr>
                                        <p:cTn id="92" dur="166" decel="50000">
                                          <p:stCondLst>
                                            <p:cond delay="1668"/>
                                          </p:stCondLst>
                                        </p:cTn>
                                        <p:tgtEl>
                                          <p:spTgt spid="30"/>
                                        </p:tgtEl>
                                      </p:cBhvr>
                                      <p:to x="100000" y="100000"/>
                                    </p:animScale>
                                    <p:animScale>
                                      <p:cBhvr>
                                        <p:cTn id="93" dur="26">
                                          <p:stCondLst>
                                            <p:cond delay="1808"/>
                                          </p:stCondLst>
                                        </p:cTn>
                                        <p:tgtEl>
                                          <p:spTgt spid="30"/>
                                        </p:tgtEl>
                                      </p:cBhvr>
                                      <p:to x="100000" y="95000"/>
                                    </p:animScale>
                                    <p:animScale>
                                      <p:cBhvr>
                                        <p:cTn id="94" dur="166" decel="50000">
                                          <p:stCondLst>
                                            <p:cond delay="1834"/>
                                          </p:stCondLst>
                                        </p:cTn>
                                        <p:tgtEl>
                                          <p:spTgt spid="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Connection Termination</a:t>
            </a:r>
            <a:br>
              <a:rPr lang="en-US" altLang="zh-CN" dirty="0"/>
            </a:br>
            <a:r>
              <a:rPr lang="en-US" altLang="zh-CN" dirty="0"/>
              <a:t>using three-way handshaking</a:t>
            </a:r>
            <a:endParaRPr lang="zh-CN" altLang="en-US" dirty="0"/>
          </a:p>
        </p:txBody>
      </p:sp>
      <p:sp>
        <p:nvSpPr>
          <p:cNvPr id="3" name="内容占位符 2"/>
          <p:cNvSpPr>
            <a:spLocks noGrp="1"/>
          </p:cNvSpPr>
          <p:nvPr>
            <p:ph idx="1"/>
          </p:nvPr>
        </p:nvSpPr>
        <p:spPr/>
        <p:txBody>
          <a:bodyPr/>
          <a:lstStyle/>
          <a:p>
            <a:endParaRPr lang="zh-CN" altLang="en-US"/>
          </a:p>
        </p:txBody>
      </p:sp>
      <p:grpSp>
        <p:nvGrpSpPr>
          <p:cNvPr id="5" name="Group 7"/>
          <p:cNvGrpSpPr>
            <a:grpSpLocks/>
          </p:cNvGrpSpPr>
          <p:nvPr/>
        </p:nvGrpSpPr>
        <p:grpSpPr bwMode="auto">
          <a:xfrm>
            <a:off x="1968500" y="1174750"/>
            <a:ext cx="8123238" cy="5405438"/>
            <a:chOff x="471823" y="1019462"/>
            <a:chExt cx="8124153" cy="5404915"/>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728"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732"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497"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25"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0927"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23" y="1019462"/>
              <a:ext cx="8124153" cy="140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1" y="1660526"/>
            <a:ext cx="26257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8101" y="2868613"/>
            <a:ext cx="1357313"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2597150"/>
            <a:ext cx="41163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5476" y="3905251"/>
            <a:ext cx="12795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7650" y="3663950"/>
            <a:ext cx="409575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4126" y="3871913"/>
            <a:ext cx="13620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13200" y="4667250"/>
            <a:ext cx="41402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93101" y="4941888"/>
            <a:ext cx="12049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26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175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righ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right)">
                                      <p:cBhvr>
                                        <p:cTn id="26" dur="1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20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580">
                                          <p:stCondLst>
                                            <p:cond delay="0"/>
                                          </p:stCondLst>
                                        </p:cTn>
                                        <p:tgtEl>
                                          <p:spTgt spid="15"/>
                                        </p:tgtEl>
                                      </p:cBhvr>
                                    </p:animEffect>
                                    <p:anim calcmode="lin" valueType="num">
                                      <p:cBhvr>
                                        <p:cTn id="4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2" dur="26">
                                          <p:stCondLst>
                                            <p:cond delay="650"/>
                                          </p:stCondLst>
                                        </p:cTn>
                                        <p:tgtEl>
                                          <p:spTgt spid="15"/>
                                        </p:tgtEl>
                                      </p:cBhvr>
                                      <p:to x="100000" y="60000"/>
                                    </p:animScale>
                                    <p:animScale>
                                      <p:cBhvr>
                                        <p:cTn id="53" dur="166" decel="50000">
                                          <p:stCondLst>
                                            <p:cond delay="676"/>
                                          </p:stCondLst>
                                        </p:cTn>
                                        <p:tgtEl>
                                          <p:spTgt spid="15"/>
                                        </p:tgtEl>
                                      </p:cBhvr>
                                      <p:to x="100000" y="100000"/>
                                    </p:animScale>
                                    <p:animScale>
                                      <p:cBhvr>
                                        <p:cTn id="54" dur="26">
                                          <p:stCondLst>
                                            <p:cond delay="1312"/>
                                          </p:stCondLst>
                                        </p:cTn>
                                        <p:tgtEl>
                                          <p:spTgt spid="15"/>
                                        </p:tgtEl>
                                      </p:cBhvr>
                                      <p:to x="100000" y="80000"/>
                                    </p:animScale>
                                    <p:animScale>
                                      <p:cBhvr>
                                        <p:cTn id="55" dur="166" decel="50000">
                                          <p:stCondLst>
                                            <p:cond delay="1338"/>
                                          </p:stCondLst>
                                        </p:cTn>
                                        <p:tgtEl>
                                          <p:spTgt spid="15"/>
                                        </p:tgtEl>
                                      </p:cBhvr>
                                      <p:to x="100000" y="100000"/>
                                    </p:animScale>
                                    <p:animScale>
                                      <p:cBhvr>
                                        <p:cTn id="56" dur="26">
                                          <p:stCondLst>
                                            <p:cond delay="1642"/>
                                          </p:stCondLst>
                                        </p:cTn>
                                        <p:tgtEl>
                                          <p:spTgt spid="15"/>
                                        </p:tgtEl>
                                      </p:cBhvr>
                                      <p:to x="100000" y="90000"/>
                                    </p:animScale>
                                    <p:animScale>
                                      <p:cBhvr>
                                        <p:cTn id="57" dur="166" decel="50000">
                                          <p:stCondLst>
                                            <p:cond delay="1668"/>
                                          </p:stCondLst>
                                        </p:cTn>
                                        <p:tgtEl>
                                          <p:spTgt spid="15"/>
                                        </p:tgtEl>
                                      </p:cBhvr>
                                      <p:to x="100000" y="100000"/>
                                    </p:animScale>
                                    <p:animScale>
                                      <p:cBhvr>
                                        <p:cTn id="58" dur="26">
                                          <p:stCondLst>
                                            <p:cond delay="1808"/>
                                          </p:stCondLst>
                                        </p:cTn>
                                        <p:tgtEl>
                                          <p:spTgt spid="15"/>
                                        </p:tgtEl>
                                      </p:cBhvr>
                                      <p:to x="100000" y="95000"/>
                                    </p:animScale>
                                    <p:animScale>
                                      <p:cBhvr>
                                        <p:cTn id="59"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grpSp>
        <p:nvGrpSpPr>
          <p:cNvPr id="5" name="Group 2"/>
          <p:cNvGrpSpPr>
            <a:grpSpLocks/>
          </p:cNvGrpSpPr>
          <p:nvPr/>
        </p:nvGrpSpPr>
        <p:grpSpPr bwMode="auto">
          <a:xfrm>
            <a:off x="1968500" y="609600"/>
            <a:ext cx="8123238" cy="6019800"/>
            <a:chOff x="444341" y="457200"/>
            <a:chExt cx="8124153" cy="6019800"/>
          </a:xfrm>
        </p:grpSpPr>
        <p:grpSp>
          <p:nvGrpSpPr>
            <p:cNvPr id="6" name="Group 1"/>
            <p:cNvGrpSpPr>
              <a:grpSpLocks/>
            </p:cNvGrpSpPr>
            <p:nvPr/>
          </p:nvGrpSpPr>
          <p:grpSpPr bwMode="auto">
            <a:xfrm>
              <a:off x="916246" y="1828800"/>
              <a:ext cx="7180340" cy="4354376"/>
              <a:chOff x="916246" y="2209800"/>
              <a:chExt cx="7180340" cy="4023360"/>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246" y="22098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0918" y="22098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250" y="22098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3518" y="22098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015" y="6259376"/>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43" y="6259376"/>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718" y="6248400"/>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445" y="6259376"/>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41" y="457200"/>
              <a:ext cx="8124153" cy="140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1" y="1641476"/>
            <a:ext cx="26257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8101" y="2438401"/>
            <a:ext cx="135731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1981200"/>
            <a:ext cx="41163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5476" y="4724401"/>
            <a:ext cx="12795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4126" y="3124201"/>
            <a:ext cx="13620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93101" y="5761038"/>
            <a:ext cx="12049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601" y="3886200"/>
            <a:ext cx="41576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3200" y="4495800"/>
            <a:ext cx="4160838"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Half-close</a:t>
            </a:r>
            <a:br>
              <a:rPr lang="en-US" altLang="zh-CN" dirty="0"/>
            </a:br>
            <a:endParaRPr lang="zh-CN" altLang="en-US" dirty="0"/>
          </a:p>
        </p:txBody>
      </p:sp>
      <p:grpSp>
        <p:nvGrpSpPr>
          <p:cNvPr id="31" name="组合 30"/>
          <p:cNvGrpSpPr/>
          <p:nvPr/>
        </p:nvGrpSpPr>
        <p:grpSpPr>
          <a:xfrm>
            <a:off x="4013200" y="5486400"/>
            <a:ext cx="4140200" cy="998538"/>
            <a:chOff x="2489200" y="5486400"/>
            <a:chExt cx="4140200" cy="998538"/>
          </a:xfrm>
        </p:grpSpPr>
        <p:pic>
          <p:nvPicPr>
            <p:cNvPr id="21"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9200" y="5486400"/>
              <a:ext cx="41402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p:cNvSpPr txBox="1"/>
            <p:nvPr/>
          </p:nvSpPr>
          <p:spPr>
            <a:xfrm>
              <a:off x="3670571" y="5724988"/>
              <a:ext cx="259644" cy="307777"/>
            </a:xfrm>
            <a:prstGeom prst="rect">
              <a:avLst/>
            </a:prstGeom>
            <a:noFill/>
          </p:spPr>
          <p:txBody>
            <a:bodyPr wrap="square" rtlCol="0">
              <a:spAutoFit/>
            </a:bodyPr>
            <a:lstStyle/>
            <a:p>
              <a:r>
                <a:rPr lang="en-US" altLang="zh-CN" dirty="0"/>
                <a:t>z</a:t>
              </a:r>
              <a:endParaRPr lang="zh-CN" altLang="en-US" dirty="0"/>
            </a:p>
          </p:txBody>
        </p:sp>
      </p:grpSp>
      <p:grpSp>
        <p:nvGrpSpPr>
          <p:cNvPr id="30" name="组合 29"/>
          <p:cNvGrpSpPr/>
          <p:nvPr/>
        </p:nvGrpSpPr>
        <p:grpSpPr>
          <a:xfrm>
            <a:off x="4056986" y="2897188"/>
            <a:ext cx="4097338" cy="976313"/>
            <a:chOff x="2532986" y="2897187"/>
            <a:chExt cx="4097338" cy="976313"/>
          </a:xfrm>
        </p:grpSpPr>
        <p:pic>
          <p:nvPicPr>
            <p:cNvPr id="2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32986" y="2897187"/>
              <a:ext cx="4097338"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5475111" y="3041473"/>
              <a:ext cx="293511" cy="307777"/>
            </a:xfrm>
            <a:prstGeom prst="rect">
              <a:avLst/>
            </a:prstGeom>
            <a:solidFill>
              <a:srgbClr val="66CCFF"/>
            </a:solidFill>
          </p:spPr>
          <p:txBody>
            <a:bodyPr wrap="square" rtlCol="0">
              <a:spAutoFit/>
            </a:bodyPr>
            <a:lstStyle/>
            <a:p>
              <a:endParaRPr lang="zh-CN" altLang="en-US" dirty="0"/>
            </a:p>
          </p:txBody>
        </p:sp>
      </p:grpSp>
    </p:spTree>
    <p:extLst>
      <p:ext uri="{BB962C8B-B14F-4D97-AF65-F5344CB8AC3E}">
        <p14:creationId xmlns:p14="http://schemas.microsoft.com/office/powerpoint/2010/main" val="185674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75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arn(outVertical)">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right)">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down)">
                                      <p:cBhvr>
                                        <p:cTn id="56" dur="580">
                                          <p:stCondLst>
                                            <p:cond delay="0"/>
                                          </p:stCondLst>
                                        </p:cTn>
                                        <p:tgtEl>
                                          <p:spTgt spid="16"/>
                                        </p:tgtEl>
                                      </p:cBhvr>
                                    </p:animEffect>
                                    <p:anim calcmode="lin" valueType="num">
                                      <p:cBhvr>
                                        <p:cTn id="57"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62" dur="26">
                                          <p:stCondLst>
                                            <p:cond delay="650"/>
                                          </p:stCondLst>
                                        </p:cTn>
                                        <p:tgtEl>
                                          <p:spTgt spid="16"/>
                                        </p:tgtEl>
                                      </p:cBhvr>
                                      <p:to x="100000" y="60000"/>
                                    </p:animScale>
                                    <p:animScale>
                                      <p:cBhvr>
                                        <p:cTn id="63" dur="166" decel="50000">
                                          <p:stCondLst>
                                            <p:cond delay="676"/>
                                          </p:stCondLst>
                                        </p:cTn>
                                        <p:tgtEl>
                                          <p:spTgt spid="16"/>
                                        </p:tgtEl>
                                      </p:cBhvr>
                                      <p:to x="100000" y="100000"/>
                                    </p:animScale>
                                    <p:animScale>
                                      <p:cBhvr>
                                        <p:cTn id="64" dur="26">
                                          <p:stCondLst>
                                            <p:cond delay="1312"/>
                                          </p:stCondLst>
                                        </p:cTn>
                                        <p:tgtEl>
                                          <p:spTgt spid="16"/>
                                        </p:tgtEl>
                                      </p:cBhvr>
                                      <p:to x="100000" y="80000"/>
                                    </p:animScale>
                                    <p:animScale>
                                      <p:cBhvr>
                                        <p:cTn id="65" dur="166" decel="50000">
                                          <p:stCondLst>
                                            <p:cond delay="1338"/>
                                          </p:stCondLst>
                                        </p:cTn>
                                        <p:tgtEl>
                                          <p:spTgt spid="16"/>
                                        </p:tgtEl>
                                      </p:cBhvr>
                                      <p:to x="100000" y="100000"/>
                                    </p:animScale>
                                    <p:animScale>
                                      <p:cBhvr>
                                        <p:cTn id="66" dur="26">
                                          <p:stCondLst>
                                            <p:cond delay="1642"/>
                                          </p:stCondLst>
                                        </p:cTn>
                                        <p:tgtEl>
                                          <p:spTgt spid="16"/>
                                        </p:tgtEl>
                                      </p:cBhvr>
                                      <p:to x="100000" y="90000"/>
                                    </p:animScale>
                                    <p:animScale>
                                      <p:cBhvr>
                                        <p:cTn id="67" dur="166" decel="50000">
                                          <p:stCondLst>
                                            <p:cond delay="1668"/>
                                          </p:stCondLst>
                                        </p:cTn>
                                        <p:tgtEl>
                                          <p:spTgt spid="16"/>
                                        </p:tgtEl>
                                      </p:cBhvr>
                                      <p:to x="100000" y="100000"/>
                                    </p:animScale>
                                    <p:animScale>
                                      <p:cBhvr>
                                        <p:cTn id="68" dur="26">
                                          <p:stCondLst>
                                            <p:cond delay="1808"/>
                                          </p:stCondLst>
                                        </p:cTn>
                                        <p:tgtEl>
                                          <p:spTgt spid="16"/>
                                        </p:tgtEl>
                                      </p:cBhvr>
                                      <p:to x="100000" y="95000"/>
                                    </p:animScale>
                                    <p:animScale>
                                      <p:cBhvr>
                                        <p:cTn id="69"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Management Modeling</a:t>
            </a:r>
            <a:br>
              <a:rPr lang="en-US" dirty="0"/>
            </a:br>
            <a:r>
              <a:rPr lang="en-US" dirty="0"/>
              <a:t>(1 of 2)</a:t>
            </a:r>
          </a:p>
        </p:txBody>
      </p:sp>
      <p:sp>
        <p:nvSpPr>
          <p:cNvPr id="3" name="Text Placeholder 2"/>
          <p:cNvSpPr>
            <a:spLocks noGrp="1"/>
          </p:cNvSpPr>
          <p:nvPr>
            <p:ph type="body" idx="1"/>
          </p:nvPr>
        </p:nvSpPr>
        <p:spPr>
          <a:xfrm>
            <a:off x="1981200" y="5598942"/>
            <a:ext cx="8229600" cy="470396"/>
          </a:xfrm>
        </p:spPr>
        <p:txBody>
          <a:bodyPr/>
          <a:lstStyle/>
          <a:p>
            <a:pPr algn="ctr"/>
            <a:r>
              <a:rPr lang="en-US" dirty="0"/>
              <a:t>The states used in the TCP connection management finite state machine</a:t>
            </a:r>
          </a:p>
        </p:txBody>
      </p:sp>
      <p:pic>
        <p:nvPicPr>
          <p:cNvPr id="8" name="Picture 7">
            <a:extLst>
              <a:ext uri="{FF2B5EF4-FFF2-40B4-BE49-F238E27FC236}">
                <a16:creationId xmlns:a16="http://schemas.microsoft.com/office/drawing/2014/main" id="{C14019F2-CDBA-9142-8BE1-4590FB4D5581}"/>
              </a:ext>
            </a:extLst>
          </p:cNvPr>
          <p:cNvPicPr>
            <a:picLocks noChangeAspect="1"/>
          </p:cNvPicPr>
          <p:nvPr/>
        </p:nvPicPr>
        <p:blipFill>
          <a:blip r:embed="rId2"/>
          <a:stretch>
            <a:fillRect/>
          </a:stretch>
        </p:blipFill>
        <p:spPr>
          <a:xfrm>
            <a:off x="2458948" y="1239768"/>
            <a:ext cx="7274104" cy="4378464"/>
          </a:xfrm>
          <a:prstGeom prst="rect">
            <a:avLst/>
          </a:prstGeom>
        </p:spPr>
      </p:pic>
    </p:spTree>
    <p:extLst>
      <p:ext uri="{BB962C8B-B14F-4D97-AF65-F5344CB8AC3E}">
        <p14:creationId xmlns:p14="http://schemas.microsoft.com/office/powerpoint/2010/main" val="17366940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Management Modeling</a:t>
            </a:r>
            <a:br>
              <a:rPr lang="en-US" dirty="0"/>
            </a:br>
            <a:r>
              <a:rPr lang="en-US" dirty="0"/>
              <a:t>(2 of 2)</a:t>
            </a:r>
          </a:p>
        </p:txBody>
      </p:sp>
      <p:sp>
        <p:nvSpPr>
          <p:cNvPr id="3" name="Text Placeholder 2"/>
          <p:cNvSpPr>
            <a:spLocks noGrp="1"/>
          </p:cNvSpPr>
          <p:nvPr>
            <p:ph type="body" idx="1"/>
          </p:nvPr>
        </p:nvSpPr>
        <p:spPr>
          <a:xfrm>
            <a:off x="1981200" y="5247924"/>
            <a:ext cx="8229600" cy="1018367"/>
          </a:xfrm>
        </p:spPr>
        <p:txBody>
          <a:bodyPr/>
          <a:lstStyle/>
          <a:p>
            <a:r>
              <a:rPr lang="en-US" dirty="0"/>
              <a:t>TCP connection management finite state machine. The heavy solid line is the normal path for a client. The heavy dashed line is the normal path for a server. The light lines are unusual events. Each transition is labeled with the event causing it and the action resulting from it, separated by a slash.</a:t>
            </a:r>
          </a:p>
        </p:txBody>
      </p:sp>
      <p:pic>
        <p:nvPicPr>
          <p:cNvPr id="4" name="Picture Placeholder 3" descr="Figure 6-39. TCP connection management finite state machine. The heavy solid line is the normal path for a client. The heavy dashed line is the normal path for a server. The light lines are unusual events. Each transition is labeled with the event causing it and the action resulting from it, separated by a slash."/>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887373" y="1006739"/>
            <a:ext cx="4168145" cy="4121047"/>
          </a:xfrm>
        </p:spPr>
      </p:pic>
    </p:spTree>
    <p:extLst>
      <p:ext uri="{BB962C8B-B14F-4D97-AF65-F5344CB8AC3E}">
        <p14:creationId xmlns:p14="http://schemas.microsoft.com/office/powerpoint/2010/main" val="2847627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Common Scenario</a:t>
            </a:r>
            <a:br>
              <a:rPr lang="en-US" altLang="zh-CN" dirty="0"/>
            </a:b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r>
              <a:rPr lang="en-US" altLang="zh-CN"/>
              <a:t>Computer Networks, Chapter 6 The Transport Layer</a:t>
            </a:r>
            <a:endParaRPr lang="en-US" altLang="zh-CN" i="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974726"/>
            <a:ext cx="4592638"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5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6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Sliding Window (1 of 2)</a:t>
            </a:r>
          </a:p>
        </p:txBody>
      </p:sp>
      <p:sp>
        <p:nvSpPr>
          <p:cNvPr id="3" name="Text Placeholder 2"/>
          <p:cNvSpPr>
            <a:spLocks noGrp="1"/>
          </p:cNvSpPr>
          <p:nvPr>
            <p:ph type="body" idx="1"/>
          </p:nvPr>
        </p:nvSpPr>
        <p:spPr/>
        <p:txBody>
          <a:bodyPr/>
          <a:lstStyle/>
          <a:p>
            <a:pPr algn="ctr"/>
            <a:r>
              <a:rPr lang="en-US" dirty="0"/>
              <a:t>Window management in TCP</a:t>
            </a:r>
          </a:p>
        </p:txBody>
      </p:sp>
      <p:pic>
        <p:nvPicPr>
          <p:cNvPr id="5" name="Picture Placeholder 4" descr="Figure 6-40. Window management in TCP."/>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764024" y="1622291"/>
            <a:ext cx="4639056" cy="3941064"/>
          </a:xfrm>
        </p:spPr>
      </p:pic>
      <p:sp>
        <p:nvSpPr>
          <p:cNvPr id="4" name="矩形 3">
            <a:extLst>
              <a:ext uri="{FF2B5EF4-FFF2-40B4-BE49-F238E27FC236}">
                <a16:creationId xmlns:a16="http://schemas.microsoft.com/office/drawing/2014/main" id="{39039FC4-0B65-460B-9C89-7B54C66CC887}"/>
              </a:ext>
            </a:extLst>
          </p:cNvPr>
          <p:cNvSpPr/>
          <p:nvPr/>
        </p:nvSpPr>
        <p:spPr>
          <a:xfrm>
            <a:off x="2103120" y="2342224"/>
            <a:ext cx="2810256" cy="1631216"/>
          </a:xfrm>
          <a:prstGeom prst="rect">
            <a:avLst/>
          </a:prstGeom>
        </p:spPr>
        <p:txBody>
          <a:bodyPr wrap="square">
            <a:spAutoFit/>
          </a:bodyPr>
          <a:lstStyle/>
          <a:p>
            <a:r>
              <a:rPr lang="en-US" altLang="zh-CN" sz="2000" dirty="0">
                <a:ea typeface="宋体" panose="02010600030101010101" pitchFamily="2" charset="-122"/>
              </a:rPr>
              <a:t>TCP adds flow control to the sliding window as before</a:t>
            </a:r>
          </a:p>
          <a:p>
            <a:pPr marL="342900" lvl="1" indent="-342900">
              <a:buFont typeface="Arial" panose="020B0604020202020204" pitchFamily="34" charset="0"/>
              <a:buChar char="•"/>
            </a:pPr>
            <a:r>
              <a:rPr lang="en-US" altLang="zh-CN" sz="2000" dirty="0">
                <a:ea typeface="宋体" panose="02010600030101010101" pitchFamily="2" charset="-122"/>
              </a:rPr>
              <a:t>ACK + WIN is the sender’s limit</a:t>
            </a:r>
          </a:p>
        </p:txBody>
      </p:sp>
    </p:spTree>
    <p:extLst>
      <p:ext uri="{BB962C8B-B14F-4D97-AF65-F5344CB8AC3E}">
        <p14:creationId xmlns:p14="http://schemas.microsoft.com/office/powerpoint/2010/main" val="37079520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Sliding Window (2 of 2)</a:t>
            </a:r>
            <a:endParaRPr lang="en-US" dirty="0"/>
          </a:p>
        </p:txBody>
      </p:sp>
      <p:sp>
        <p:nvSpPr>
          <p:cNvPr id="3" name="Text Placeholder 2"/>
          <p:cNvSpPr>
            <a:spLocks noGrp="1"/>
          </p:cNvSpPr>
          <p:nvPr>
            <p:ph type="body" idx="1"/>
          </p:nvPr>
        </p:nvSpPr>
        <p:spPr>
          <a:xfrm>
            <a:off x="1981199" y="5917803"/>
            <a:ext cx="8229600" cy="406722"/>
          </a:xfrm>
        </p:spPr>
        <p:txBody>
          <a:bodyPr/>
          <a:lstStyle/>
          <a:p>
            <a:pPr algn="ctr"/>
            <a:r>
              <a:rPr lang="en-US" dirty="0"/>
              <a:t>Silly window syndrome</a:t>
            </a:r>
          </a:p>
        </p:txBody>
      </p:sp>
      <p:pic>
        <p:nvPicPr>
          <p:cNvPr id="7" name="Picture Placeholder 6" descr="Figure 6-41. Silly window syndrom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640741" y="2359419"/>
            <a:ext cx="4910519" cy="2986304"/>
          </a:xfrm>
        </p:spPr>
      </p:pic>
      <p:sp>
        <p:nvSpPr>
          <p:cNvPr id="4" name="矩形 3">
            <a:extLst>
              <a:ext uri="{FF2B5EF4-FFF2-40B4-BE49-F238E27FC236}">
                <a16:creationId xmlns:a16="http://schemas.microsoft.com/office/drawing/2014/main" id="{3ABF5C21-4394-42C0-8CCC-5DDCCC2684F6}"/>
              </a:ext>
            </a:extLst>
          </p:cNvPr>
          <p:cNvSpPr/>
          <p:nvPr/>
        </p:nvSpPr>
        <p:spPr>
          <a:xfrm>
            <a:off x="2322576" y="1565799"/>
            <a:ext cx="6906768" cy="707886"/>
          </a:xfrm>
          <a:prstGeom prst="rect">
            <a:avLst/>
          </a:prstGeom>
        </p:spPr>
        <p:txBody>
          <a:bodyPr wrap="square">
            <a:spAutoFit/>
          </a:bodyPr>
          <a:lstStyle/>
          <a:p>
            <a:r>
              <a:rPr lang="en-US" altLang="zh-CN" sz="2000" dirty="0">
                <a:ea typeface="宋体" panose="02010600030101010101" pitchFamily="2" charset="-122"/>
              </a:rPr>
              <a:t>Need to add special cases to avoid unwanted behavior</a:t>
            </a:r>
          </a:p>
          <a:p>
            <a:pPr marL="342900" lvl="1" indent="-342900">
              <a:buFont typeface="Arial" panose="020B0604020202020204" pitchFamily="34" charset="0"/>
              <a:buChar char="•"/>
            </a:pPr>
            <a:r>
              <a:rPr lang="en-US" altLang="zh-CN" sz="2000" dirty="0">
                <a:ea typeface="宋体" panose="02010600030101010101" pitchFamily="2" charset="-122"/>
              </a:rPr>
              <a:t>E.g., silly window syndrome [below]</a:t>
            </a:r>
          </a:p>
        </p:txBody>
      </p:sp>
      <p:sp>
        <p:nvSpPr>
          <p:cNvPr id="6" name="TextBox 8">
            <a:extLst>
              <a:ext uri="{FF2B5EF4-FFF2-40B4-BE49-F238E27FC236}">
                <a16:creationId xmlns:a16="http://schemas.microsoft.com/office/drawing/2014/main" id="{34C78200-2510-4D95-9960-424EA5621F53}"/>
              </a:ext>
            </a:extLst>
          </p:cNvPr>
          <p:cNvSpPr txBox="1">
            <a:spLocks noChangeArrowheads="1"/>
          </p:cNvSpPr>
          <p:nvPr/>
        </p:nvSpPr>
        <p:spPr bwMode="auto">
          <a:xfrm>
            <a:off x="3546729" y="5362662"/>
            <a:ext cx="4895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dirty="0">
                <a:solidFill>
                  <a:srgbClr val="FF2BD8"/>
                </a:solidFill>
                <a:ea typeface="宋体" panose="02010600030101010101" pitchFamily="2" charset="-122"/>
              </a:rPr>
              <a:t>Receiver application reads single bytes, so sender always sends one byte segments </a:t>
            </a:r>
          </a:p>
        </p:txBody>
      </p:sp>
    </p:spTree>
    <p:extLst>
      <p:ext uri="{BB962C8B-B14F-4D97-AF65-F5344CB8AC3E}">
        <p14:creationId xmlns:p14="http://schemas.microsoft.com/office/powerpoint/2010/main" val="3589070422"/>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10409</Words>
  <Application>Microsoft Office PowerPoint</Application>
  <PresentationFormat>宽屏</PresentationFormat>
  <Paragraphs>883</Paragraphs>
  <Slides>133</Slides>
  <Notes>46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133</vt:i4>
      </vt:variant>
    </vt:vector>
  </HeadingPairs>
  <TitlesOfParts>
    <vt:vector size="146" baseType="lpstr">
      <vt:lpstr>Baby Kruffy</vt:lpstr>
      <vt:lpstr>GillSans</vt:lpstr>
      <vt:lpstr>GillSans-Bold</vt:lpstr>
      <vt:lpstr>Noto Sans Symbols</vt:lpstr>
      <vt:lpstr>Times-Roman</vt:lpstr>
      <vt:lpstr>等线</vt:lpstr>
      <vt:lpstr>微软雅黑</vt:lpstr>
      <vt:lpstr>Arial</vt:lpstr>
      <vt:lpstr>Calibri</vt:lpstr>
      <vt:lpstr>Calibri Light</vt:lpstr>
      <vt:lpstr>Lucida Sans Unicode</vt:lpstr>
      <vt:lpstr>Times New Roman</vt:lpstr>
      <vt:lpstr>508 Lecture</vt:lpstr>
      <vt:lpstr>COMPUTER NETWORKS</vt:lpstr>
      <vt:lpstr>The Transport Layer Chapter 6</vt:lpstr>
      <vt:lpstr>Domain of Transport Layer Protocol</vt:lpstr>
      <vt:lpstr>The Transport Service</vt:lpstr>
      <vt:lpstr>Services Provided to the Upper Layers</vt:lpstr>
      <vt:lpstr>Transport Service Primitives (1 of 2)</vt:lpstr>
      <vt:lpstr>Transport Service Primitives (2 of 2)</vt:lpstr>
      <vt:lpstr>Berkeley Sockets (1 of 2)</vt:lpstr>
      <vt:lpstr>Berkeley Sockets (2 of 2)</vt:lpstr>
      <vt:lpstr>An Example of Socket Programming: An Internet File Server (1 of 10)</vt:lpstr>
      <vt:lpstr>An Example of Socket Programming: An Internet File Server (2 of 10)</vt:lpstr>
      <vt:lpstr>An Example of Socket Programming: An Internet File Server (3 of 10)</vt:lpstr>
      <vt:lpstr>An Example of Socket Programming: An Internet File Server (4 of 10)</vt:lpstr>
      <vt:lpstr>An Example of Socket Programming: An Internet File Server (5 of 10)</vt:lpstr>
      <vt:lpstr>An Example of Socket Programming: An Internet File Server (6 of 10)</vt:lpstr>
      <vt:lpstr>An Example of Socket Programming: An Internet File Server (7 of 10)</vt:lpstr>
      <vt:lpstr>An Example of Socket Programming: An Internet File Server (8 of 10)</vt:lpstr>
      <vt:lpstr>An Example of Socket Programming: An Internet File Server (9 of 10)</vt:lpstr>
      <vt:lpstr>An Example of Socket Programming: An Internet File Server (10 of 10)</vt:lpstr>
      <vt:lpstr>The Transport Layer Chapter 6</vt:lpstr>
      <vt:lpstr>Elements of Transport Protocols (1 of 2)</vt:lpstr>
      <vt:lpstr>Elements of Transport Protocols (2 of 2)</vt:lpstr>
      <vt:lpstr>Addressing (1 of 2)</vt:lpstr>
      <vt:lpstr>Addressing (2 of 2)</vt:lpstr>
      <vt:lpstr>Port Numbers</vt:lpstr>
      <vt:lpstr>IP Addresses VS. Port Numbers</vt:lpstr>
      <vt:lpstr>ICANN Ranges</vt:lpstr>
      <vt:lpstr>Connection Establishment</vt:lpstr>
      <vt:lpstr>Practical way to reject delayed duplicate segments</vt:lpstr>
      <vt:lpstr>Problem of a machine losing all memory of where it was after a crash (1)</vt:lpstr>
      <vt:lpstr>Problem of a machine losing all memory of where it was after a crash (2)</vt:lpstr>
      <vt:lpstr>Sending too fast will cause the sequence number entering the forbidden region </vt:lpstr>
      <vt:lpstr>Sending too slow will also cause the sequence number entering the forbidden region </vt:lpstr>
      <vt:lpstr>Summary</vt:lpstr>
      <vt:lpstr>Three-way Handshake Connection Establishment (1 of 3)</vt:lpstr>
      <vt:lpstr>Three-way Handshake Connection Establishment (2 of 3)</vt:lpstr>
      <vt:lpstr>Three-way Handshake Connection Establishment (3 of 3)</vt:lpstr>
      <vt:lpstr>Connection establishment in TCP</vt:lpstr>
      <vt:lpstr>Security vulnerability of clock-based scheme </vt:lpstr>
      <vt:lpstr>Three-way Handshake Connection Release (1 of 3)</vt:lpstr>
      <vt:lpstr>Connection Release (2 of 3)</vt:lpstr>
      <vt:lpstr>Connection Release (3 of 3)</vt:lpstr>
      <vt:lpstr>Error Control and Flow Control (1 of 3)</vt:lpstr>
      <vt:lpstr>Error Control and Flow Control (2 of 3)</vt:lpstr>
      <vt:lpstr>Error Control and Flow Control (3 of 3)</vt:lpstr>
      <vt:lpstr>Multiplexing</vt:lpstr>
      <vt:lpstr>Crash Recovery</vt:lpstr>
      <vt:lpstr>End-to-end acknowledgement</vt:lpstr>
      <vt:lpstr>The Transport Layer Chapter 6</vt:lpstr>
      <vt:lpstr>Congestion Control</vt:lpstr>
      <vt:lpstr>Desirable Bandwidth Allocation (1 of 3)</vt:lpstr>
      <vt:lpstr>Desirable Bandwidth Allocation (2 of 3)</vt:lpstr>
      <vt:lpstr>Exercises</vt:lpstr>
      <vt:lpstr>Jain’s Fairness Index</vt:lpstr>
      <vt:lpstr>Desirable Bandwidth Allocation (3 of 3)</vt:lpstr>
      <vt:lpstr>Regulating the Sending Rate (1 of 4)</vt:lpstr>
      <vt:lpstr>Regulating the Sending Rate (2 of 4)</vt:lpstr>
      <vt:lpstr>Regulating the Sending Rate (3 of 4)</vt:lpstr>
      <vt:lpstr>Regulating the Sending Rate (4 of 4)</vt:lpstr>
      <vt:lpstr>Wireless Issues</vt:lpstr>
      <vt:lpstr>The Transport Layer Chapter 6</vt:lpstr>
      <vt:lpstr>The Internet Transport Protocols: UDP</vt:lpstr>
      <vt:lpstr>Introduction to UDP (1 of 2)</vt:lpstr>
      <vt:lpstr>Introduction to UDP (2 of 2)</vt:lpstr>
      <vt:lpstr>UDP Applications</vt:lpstr>
      <vt:lpstr>Some well-known ports used with  UDP and TCP</vt:lpstr>
      <vt:lpstr>Exercise</vt:lpstr>
      <vt:lpstr>Solution</vt:lpstr>
      <vt:lpstr>Remote Procedure Call</vt:lpstr>
      <vt:lpstr>gPRC</vt:lpstr>
      <vt:lpstr>Real-Time Transport Protocols (1 of 4)</vt:lpstr>
      <vt:lpstr>Real-Time Transport Protocols (2 of 4)</vt:lpstr>
      <vt:lpstr>Real-Time Transport Protocols (3 of 4)</vt:lpstr>
      <vt:lpstr>Real-Time Transport Protocols (4 of 4)</vt:lpstr>
      <vt:lpstr>The Transport Layer Chapter 6</vt:lpstr>
      <vt:lpstr>The Internet Transport Protocols: TCP (1 of 2)</vt:lpstr>
      <vt:lpstr>The Internet Transport Protocols: TCP (2 of 2)</vt:lpstr>
      <vt:lpstr>The TCP Service Model (1 of 2)</vt:lpstr>
      <vt:lpstr>The TCP Service Model (2 of 2)</vt:lpstr>
      <vt:lpstr>The TCP Segment Header</vt:lpstr>
      <vt:lpstr>Flags in TCP Header (1 of 2)</vt:lpstr>
      <vt:lpstr>Flags in TCP Header (2 of 2)</vt:lpstr>
      <vt:lpstr>Window size</vt:lpstr>
      <vt:lpstr>Checksum and Options</vt:lpstr>
      <vt:lpstr>Commonly Used Options (1 of 2)</vt:lpstr>
      <vt:lpstr>Commonly Used Options (2 of 2)</vt:lpstr>
      <vt:lpstr>About Sequence Number and Window Size</vt:lpstr>
      <vt:lpstr>Exercise 1</vt:lpstr>
      <vt:lpstr>Exercise 2</vt:lpstr>
      <vt:lpstr>TCP Connection Establishment</vt:lpstr>
      <vt:lpstr>Connection Establishment  using Three-way Handshaking</vt:lpstr>
      <vt:lpstr>Data Transfer </vt:lpstr>
      <vt:lpstr>Connection Termination using three-way handshaking</vt:lpstr>
      <vt:lpstr>Half-close </vt:lpstr>
      <vt:lpstr>TCP Connection Management Modeling (1 of 2)</vt:lpstr>
      <vt:lpstr>TCP Connection Management Modeling (2 of 2)</vt:lpstr>
      <vt:lpstr>A Common Scenario </vt:lpstr>
      <vt:lpstr>TCP Sliding Window (1 of 2)</vt:lpstr>
      <vt:lpstr>TCP Sliding Window (2 of 2)</vt:lpstr>
      <vt:lpstr>TCP Timer Management</vt:lpstr>
      <vt:lpstr>TCP Congestion Control (1)</vt:lpstr>
      <vt:lpstr>TCP Congestion Control (1 of 6)</vt:lpstr>
      <vt:lpstr>TCP Congestion Control (2 of 6)</vt:lpstr>
      <vt:lpstr>TCP Congestion Control (3 of 6)</vt:lpstr>
      <vt:lpstr>TCP Congestion Control (4 of 6)</vt:lpstr>
      <vt:lpstr>TCP Congestion Control (5 of 6)</vt:lpstr>
      <vt:lpstr>TCP Congestion Control (6 of 6)</vt:lpstr>
      <vt:lpstr>Typical TCP Congestion Control Algorithms</vt:lpstr>
      <vt:lpstr>ECN as a congestion signal</vt:lpstr>
      <vt:lpstr>TCP CUBIC</vt:lpstr>
      <vt:lpstr>Transport Protocols and Congestion Control</vt:lpstr>
      <vt:lpstr>QUIC (Quick UDP Internet Connections) </vt:lpstr>
      <vt:lpstr>BBR: Congestion Control Based on Bottleneck Bandwidth</vt:lpstr>
      <vt:lpstr>The General Philosophy of BBR</vt:lpstr>
      <vt:lpstr>The optimal operating point for BBR</vt:lpstr>
      <vt:lpstr>The Future of TCP</vt:lpstr>
      <vt:lpstr>The Transport Layer Chapter 6</vt:lpstr>
      <vt:lpstr>Performance Issues</vt:lpstr>
      <vt:lpstr>Performance Problems in Computer Networks</vt:lpstr>
      <vt:lpstr>Network Performance Measurement</vt:lpstr>
      <vt:lpstr>Measuring Access Network Throughput</vt:lpstr>
      <vt:lpstr>Measuring Quality of Experience</vt:lpstr>
      <vt:lpstr>Host Design for Fast Networks</vt:lpstr>
      <vt:lpstr>Minimize Context Switches</vt:lpstr>
      <vt:lpstr>Fast Segment Processing (1 of 3)</vt:lpstr>
      <vt:lpstr>Fast Segment Processing (2 of 3)</vt:lpstr>
      <vt:lpstr>Fast Segment Processing (3 of 3)</vt:lpstr>
      <vt:lpstr>Protocols for Long Fat Networks (1 of 2)</vt:lpstr>
      <vt:lpstr>Protocols for Long Fat Networks (2 of 2)</vt:lpstr>
      <vt:lpstr>The Transport Layer Chapter 6</vt:lpstr>
      <vt:lpstr>Summary (1 of 2)</vt:lpstr>
      <vt:lpstr>Summary (2 of 2)</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2025-12-23T01:15:20Z</dcterms:modified>
</cp:coreProperties>
</file>